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CCCC"/>
    <a:srgbClr val="CCFFCC"/>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9ED459-EBD6-4CA5-8740-C4EB61D541AC}" type="datetimeFigureOut">
              <a:rPr lang="en-US" smtClean="0"/>
              <a:t>8/29/2025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6330B7-A8B0-4DF1-966F-6C2FB33A0500}" type="slidenum">
              <a:rPr lang="en-US" smtClean="0"/>
              <a:t>‹#›</a:t>
            </a:fld>
            <a:endParaRPr lang="en-US"/>
          </a:p>
        </p:txBody>
      </p:sp>
    </p:spTree>
    <p:extLst>
      <p:ext uri="{BB962C8B-B14F-4D97-AF65-F5344CB8AC3E}">
        <p14:creationId xmlns:p14="http://schemas.microsoft.com/office/powerpoint/2010/main" val="1745555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91BAB-F397-4535-851E-884BE53E78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88CB22-466D-438A-97BE-BF1C98259C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0339EB-83CA-469A-92B2-BE9FE15A9C87}"/>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AB3F8FB5-C557-4FAA-BCF6-5624FB184A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879C46-4231-4817-B667-2B6DFF7335E1}"/>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428938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92048-B008-4CCF-9DB7-ECDA7CAD2B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7E50D05-2E1A-4343-8816-19E71751E18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22BE7C-1FAC-417B-AF01-65B3F84C5440}"/>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CC5D1007-5E1D-4014-8B67-CB480D75D6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D3EC2-010A-4951-9889-BC583AA91350}"/>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2919042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D36CD40-DE0F-4868-8A19-F71AB6EAE0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25A00B-D08D-401A-A184-0A6C03A400D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726B6A-37CA-4BB4-98A0-48B6F8CDFDBD}"/>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17691505-266B-4F9B-86B4-B2D2666EB5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6FA80-F62D-4E32-BC42-2F9AE0497176}"/>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1958072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6FFC9-9A8C-4C41-9204-D62E682C2F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AE9C92-36CB-4328-B222-A12B4FDFE5D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3C0493-C3E9-454D-AB21-F4B58F82E96D}"/>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F8FBDBC0-FE53-4F0E-8251-77ABE1A380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08F08C-B81D-47CE-AC65-3AE33595476B}"/>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3555067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A2C9C-4EC5-4E16-B003-5E39F48DC7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E6C952D-6928-4925-9FE2-D86E9789AD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9462128-9FE7-45B0-8510-A4C955E18002}"/>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1D8E8CCC-CFD4-4E46-B46A-0E2800E4BE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C60732-9065-4D6D-91C9-8B45DDE506FF}"/>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3831852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5F61E-D1D2-4EF3-A38A-D5AB147E90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E7564C-6D32-4A73-B691-33B97DD0211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65A38D-08EF-47D6-994D-262ADECA1CF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87F650-9397-4F57-9D3A-0F45C24AAA37}"/>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6" name="Footer Placeholder 5">
            <a:extLst>
              <a:ext uri="{FF2B5EF4-FFF2-40B4-BE49-F238E27FC236}">
                <a16:creationId xmlns:a16="http://schemas.microsoft.com/office/drawing/2014/main" id="{29C2DB53-DFB1-4AC0-8333-B0CA9F3E57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099F0A-E238-4F90-8208-4D476F902375}"/>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2059529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BC1A4-81D5-45B1-BB13-1780A94C3AC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A72B21-32F9-425F-9CAD-01A248CF08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A5E4046-8C19-4CF1-AFE7-3BD430B1A61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8A5A20-9F27-4E39-89D4-0554D0F877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75EF194-EE60-4BB8-A89C-3C0EB8CA6EF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6DA491-2155-46F3-A7F5-62E613BDBD25}"/>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8" name="Footer Placeholder 7">
            <a:extLst>
              <a:ext uri="{FF2B5EF4-FFF2-40B4-BE49-F238E27FC236}">
                <a16:creationId xmlns:a16="http://schemas.microsoft.com/office/drawing/2014/main" id="{D9F79DC9-BBF0-48CE-895B-C4DD2622380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EE8244-3A6F-4D02-A357-410D40224EA6}"/>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1006426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32468-558E-49CB-B0E6-6E4673CDE06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636B57-55F0-4FBC-96A6-1282E20501E3}"/>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4" name="Footer Placeholder 3">
            <a:extLst>
              <a:ext uri="{FF2B5EF4-FFF2-40B4-BE49-F238E27FC236}">
                <a16:creationId xmlns:a16="http://schemas.microsoft.com/office/drawing/2014/main" id="{4E7D9E2F-7C71-461A-B308-3683315198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FF8466-F467-4BD7-A74E-BED8418142A1}"/>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2940457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E0A38E-7E5B-4A1A-BC56-1C44FD70B768}"/>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3" name="Footer Placeholder 2">
            <a:extLst>
              <a:ext uri="{FF2B5EF4-FFF2-40B4-BE49-F238E27FC236}">
                <a16:creationId xmlns:a16="http://schemas.microsoft.com/office/drawing/2014/main" id="{2C3971C4-2F68-4A54-BD81-DEC54435F2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6782A7-4B07-40E6-9522-5B08AC7D6044}"/>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3134550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BDCCF-CFB4-4C25-B2B3-7F50C4A689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94A5796-11DD-41BF-BC60-60CAC3EAB6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4AFFF9-CF30-43B3-AA97-144FFD6AEA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D223D9-7757-4D49-B8A2-2EE632E117FC}"/>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6" name="Footer Placeholder 5">
            <a:extLst>
              <a:ext uri="{FF2B5EF4-FFF2-40B4-BE49-F238E27FC236}">
                <a16:creationId xmlns:a16="http://schemas.microsoft.com/office/drawing/2014/main" id="{D0286E58-8BED-4255-ABB2-CFFC16990A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DA0450-E256-42D8-93A4-1B0DEF27B36D}"/>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2731389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A8C5E-3F16-4983-92A1-B505D9013E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EAE822-0827-4E2C-A67F-79C6D7D303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F6FD776-96A5-4AE4-B899-F928A88497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A80D989-16EC-4DCF-A56B-E3B321D78880}"/>
              </a:ext>
            </a:extLst>
          </p:cNvPr>
          <p:cNvSpPr>
            <a:spLocks noGrp="1"/>
          </p:cNvSpPr>
          <p:nvPr>
            <p:ph type="dt" sz="half" idx="10"/>
          </p:nvPr>
        </p:nvSpPr>
        <p:spPr/>
        <p:txBody>
          <a:bodyPr/>
          <a:lstStyle/>
          <a:p>
            <a:fld id="{09793A9A-1FDD-4374-8838-80FBF578D4EB}" type="datetimeFigureOut">
              <a:rPr lang="en-US" smtClean="0"/>
              <a:t>8/29/2025</a:t>
            </a:fld>
            <a:endParaRPr lang="en-US"/>
          </a:p>
        </p:txBody>
      </p:sp>
      <p:sp>
        <p:nvSpPr>
          <p:cNvPr id="6" name="Footer Placeholder 5">
            <a:extLst>
              <a:ext uri="{FF2B5EF4-FFF2-40B4-BE49-F238E27FC236}">
                <a16:creationId xmlns:a16="http://schemas.microsoft.com/office/drawing/2014/main" id="{B1F093A2-C3AC-4C6B-B60B-3D56FBDFBD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9241F4-D4F0-4FBC-932E-5EB23DC6FEC7}"/>
              </a:ext>
            </a:extLst>
          </p:cNvPr>
          <p:cNvSpPr>
            <a:spLocks noGrp="1"/>
          </p:cNvSpPr>
          <p:nvPr>
            <p:ph type="sldNum" sz="quarter" idx="12"/>
          </p:nvPr>
        </p:nvSpPr>
        <p:spPr/>
        <p:txBody>
          <a:bodyPr/>
          <a:lstStyle/>
          <a:p>
            <a:fld id="{7BD88492-6344-44A1-8403-22F273D7C269}" type="slidenum">
              <a:rPr lang="en-US" smtClean="0"/>
              <a:t>‹#›</a:t>
            </a:fld>
            <a:endParaRPr lang="en-US"/>
          </a:p>
        </p:txBody>
      </p:sp>
    </p:spTree>
    <p:extLst>
      <p:ext uri="{BB962C8B-B14F-4D97-AF65-F5344CB8AC3E}">
        <p14:creationId xmlns:p14="http://schemas.microsoft.com/office/powerpoint/2010/main" val="1086171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4507B1-8ACD-4E14-B078-F5FA6EF3A5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F544B6-DFDE-4D6F-9FE6-C298E6656E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F4ECD9-F5BC-4673-8FB2-3373C33842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793A9A-1FDD-4374-8838-80FBF578D4EB}" type="datetimeFigureOut">
              <a:rPr lang="en-US" smtClean="0"/>
              <a:t>8/29/2025</a:t>
            </a:fld>
            <a:endParaRPr lang="en-US"/>
          </a:p>
        </p:txBody>
      </p:sp>
      <p:sp>
        <p:nvSpPr>
          <p:cNvPr id="5" name="Footer Placeholder 4">
            <a:extLst>
              <a:ext uri="{FF2B5EF4-FFF2-40B4-BE49-F238E27FC236}">
                <a16:creationId xmlns:a16="http://schemas.microsoft.com/office/drawing/2014/main" id="{35B178A0-192C-4F79-A111-E4A9519911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1C2E380-49FA-4412-A86F-C577B3410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88492-6344-44A1-8403-22F273D7C269}" type="slidenum">
              <a:rPr lang="en-US" smtClean="0"/>
              <a:t>‹#›</a:t>
            </a:fld>
            <a:endParaRPr lang="en-US"/>
          </a:p>
        </p:txBody>
      </p:sp>
    </p:spTree>
    <p:extLst>
      <p:ext uri="{BB962C8B-B14F-4D97-AF65-F5344CB8AC3E}">
        <p14:creationId xmlns:p14="http://schemas.microsoft.com/office/powerpoint/2010/main" val="2668611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3.bin"/><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4.bin"/><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5.bin"/><Relationship Id="rId1" Type="http://schemas.openxmlformats.org/officeDocument/2006/relationships/slideLayout" Target="../slideLayouts/slideLayout7.xml"/><Relationship Id="rId5" Type="http://schemas.openxmlformats.org/officeDocument/2006/relationships/image" Target="../media/image5.w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7E290-4C24-453E-9011-5C8B74824EED}"/>
              </a:ext>
            </a:extLst>
          </p:cNvPr>
          <p:cNvSpPr>
            <a:spLocks noGrp="1"/>
          </p:cNvSpPr>
          <p:nvPr>
            <p:ph type="ctrTitle"/>
          </p:nvPr>
        </p:nvSpPr>
        <p:spPr>
          <a:xfrm>
            <a:off x="1341120" y="466380"/>
            <a:ext cx="9144000" cy="597107"/>
          </a:xfrm>
        </p:spPr>
        <p:txBody>
          <a:bodyPr>
            <a:normAutofit/>
          </a:bodyPr>
          <a:lstStyle/>
          <a:p>
            <a:r>
              <a:rPr lang="en-US" sz="3600" b="1" u="sng" dirty="0">
                <a:latin typeface="+mn-lt"/>
              </a:rPr>
              <a:t>B. Circuits</a:t>
            </a:r>
          </a:p>
        </p:txBody>
      </p:sp>
      <p:sp>
        <p:nvSpPr>
          <p:cNvPr id="4" name="Rectangle 2">
            <a:extLst>
              <a:ext uri="{FF2B5EF4-FFF2-40B4-BE49-F238E27FC236}">
                <a16:creationId xmlns:a16="http://schemas.microsoft.com/office/drawing/2014/main" id="{16FD4392-F205-47A1-A3ED-F3045B54097F}"/>
              </a:ext>
            </a:extLst>
          </p:cNvPr>
          <p:cNvSpPr>
            <a:spLocks noChangeArrowheads="1"/>
          </p:cNvSpPr>
          <p:nvPr/>
        </p:nvSpPr>
        <p:spPr bwMode="auto">
          <a:xfrm>
            <a:off x="974035" y="181886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2C244E64-4CBE-40FF-9CF1-17F01B530A32}"/>
              </a:ext>
            </a:extLst>
          </p:cNvPr>
          <p:cNvSpPr txBox="1"/>
          <p:nvPr/>
        </p:nvSpPr>
        <p:spPr>
          <a:xfrm>
            <a:off x="606287" y="1381539"/>
            <a:ext cx="11044242" cy="646331"/>
          </a:xfrm>
          <a:prstGeom prst="rect">
            <a:avLst/>
          </a:prstGeom>
          <a:noFill/>
        </p:spPr>
        <p:txBody>
          <a:bodyPr wrap="none" rtlCol="0">
            <a:spAutoFit/>
          </a:bodyPr>
          <a:lstStyle/>
          <a:p>
            <a:r>
              <a:rPr lang="en-US" dirty="0"/>
              <a:t>We’ve now delineated, at least to the degree we shall find necessary, the theory of electric fields.   Now we want to </a:t>
            </a:r>
          </a:p>
          <a:p>
            <a:r>
              <a:rPr lang="en-US" dirty="0"/>
              <a:t>see how we can apply it to stuff.  There are three aspects to this: </a:t>
            </a:r>
          </a:p>
        </p:txBody>
      </p:sp>
      <p:sp>
        <p:nvSpPr>
          <p:cNvPr id="7" name="TextBox 6">
            <a:extLst>
              <a:ext uri="{FF2B5EF4-FFF2-40B4-BE49-F238E27FC236}">
                <a16:creationId xmlns:a16="http://schemas.microsoft.com/office/drawing/2014/main" id="{4815CCDB-28C4-4EC2-9FE2-4FA46458FCA3}"/>
              </a:ext>
            </a:extLst>
          </p:cNvPr>
          <p:cNvSpPr txBox="1"/>
          <p:nvPr/>
        </p:nvSpPr>
        <p:spPr>
          <a:xfrm>
            <a:off x="606287" y="2345922"/>
            <a:ext cx="11448583" cy="2308324"/>
          </a:xfrm>
          <a:prstGeom prst="rect">
            <a:avLst/>
          </a:prstGeom>
          <a:noFill/>
          <a:ln>
            <a:solidFill>
              <a:schemeClr val="accent1"/>
            </a:solidFill>
          </a:ln>
        </p:spPr>
        <p:txBody>
          <a:bodyPr wrap="none" rtlCol="0">
            <a:spAutoFit/>
          </a:bodyPr>
          <a:lstStyle/>
          <a:p>
            <a:pPr marL="342900" indent="-342900">
              <a:buAutoNum type="arabicPeriod"/>
            </a:pPr>
            <a:r>
              <a:rPr lang="en-US" dirty="0"/>
              <a:t>Harnessing/storing the potential energy in the electric field.  This is usually done with batteries and/or capacitors.</a:t>
            </a:r>
          </a:p>
          <a:p>
            <a:pPr marL="342900" indent="-342900">
              <a:buAutoNum type="arabicPeriod"/>
            </a:pPr>
            <a:r>
              <a:rPr lang="en-US" dirty="0"/>
              <a:t>Delivering this electric potential energy to our device.  This is usually done with wires, though there are wireless </a:t>
            </a:r>
          </a:p>
          <a:p>
            <a:r>
              <a:rPr lang="en-US" dirty="0"/>
              <a:t>       forms of energy transfer.</a:t>
            </a:r>
          </a:p>
          <a:p>
            <a:pPr marL="342900" indent="-342900">
              <a:buAutoNum type="arabicPeriod" startAt="3"/>
            </a:pPr>
            <a:r>
              <a:rPr lang="en-US" dirty="0"/>
              <a:t>Designing the device in such a way as to convert this electric potential energy into some other useful form of energy </a:t>
            </a:r>
          </a:p>
          <a:p>
            <a:r>
              <a:rPr lang="en-US" dirty="0"/>
              <a:t>       like thermal energy (heat, light), or mechanical energy (motors).  It’s easy to convert electric potential energy into </a:t>
            </a:r>
          </a:p>
          <a:p>
            <a:r>
              <a:rPr lang="en-US" dirty="0"/>
              <a:t>       thermal energy and this is what we’ll examine first (later).  Converting the electric potential energy into mechanical </a:t>
            </a:r>
          </a:p>
          <a:p>
            <a:r>
              <a:rPr lang="en-US" dirty="0"/>
              <a:t>       energy is more complicated, at least in its practical forms, and will have to await the introduction of magnetic fields </a:t>
            </a:r>
          </a:p>
          <a:p>
            <a:r>
              <a:rPr lang="en-US" dirty="0"/>
              <a:t>       (part C), for a fruitful discussion.  </a:t>
            </a:r>
          </a:p>
        </p:txBody>
      </p:sp>
      <p:sp>
        <p:nvSpPr>
          <p:cNvPr id="8" name="TextBox 7">
            <a:extLst>
              <a:ext uri="{FF2B5EF4-FFF2-40B4-BE49-F238E27FC236}">
                <a16:creationId xmlns:a16="http://schemas.microsoft.com/office/drawing/2014/main" id="{59A8DF8B-570F-4625-9E5B-F4482DD0870E}"/>
              </a:ext>
            </a:extLst>
          </p:cNvPr>
          <p:cNvSpPr txBox="1"/>
          <p:nvPr/>
        </p:nvSpPr>
        <p:spPr>
          <a:xfrm>
            <a:off x="606287" y="4972298"/>
            <a:ext cx="7314310" cy="369332"/>
          </a:xfrm>
          <a:prstGeom prst="rect">
            <a:avLst/>
          </a:prstGeom>
          <a:noFill/>
        </p:spPr>
        <p:txBody>
          <a:bodyPr wrap="none" rtlCol="0">
            <a:spAutoFit/>
          </a:bodyPr>
          <a:lstStyle/>
          <a:p>
            <a:r>
              <a:rPr lang="en-US" dirty="0"/>
              <a:t>So then, putting all three of these things together would comprise a ‘circuit’.</a:t>
            </a:r>
          </a:p>
        </p:txBody>
      </p:sp>
    </p:spTree>
    <p:extLst>
      <p:ext uri="{BB962C8B-B14F-4D97-AF65-F5344CB8AC3E}">
        <p14:creationId xmlns:p14="http://schemas.microsoft.com/office/powerpoint/2010/main" val="126597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FDE50BD-1805-43D5-A591-C23578BFA438}"/>
              </a:ext>
            </a:extLst>
          </p:cNvPr>
          <p:cNvSpPr txBox="1">
            <a:spLocks/>
          </p:cNvSpPr>
          <p:nvPr/>
        </p:nvSpPr>
        <p:spPr>
          <a:xfrm>
            <a:off x="4254448" y="255156"/>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sp>
        <p:nvSpPr>
          <p:cNvPr id="4" name="TextBox 3">
            <a:extLst>
              <a:ext uri="{FF2B5EF4-FFF2-40B4-BE49-F238E27FC236}">
                <a16:creationId xmlns:a16="http://schemas.microsoft.com/office/drawing/2014/main" id="{759AD60D-0EAB-49B4-A3C1-EE2278A6BAB1}"/>
              </a:ext>
            </a:extLst>
          </p:cNvPr>
          <p:cNvSpPr txBox="1"/>
          <p:nvPr/>
        </p:nvSpPr>
        <p:spPr>
          <a:xfrm>
            <a:off x="766975" y="943295"/>
            <a:ext cx="9848016" cy="1077218"/>
          </a:xfrm>
          <a:prstGeom prst="rect">
            <a:avLst/>
          </a:prstGeom>
          <a:noFill/>
        </p:spPr>
        <p:txBody>
          <a:bodyPr wrap="square" rtlCol="0">
            <a:spAutoFit/>
          </a:bodyPr>
          <a:lstStyle/>
          <a:p>
            <a:r>
              <a:rPr lang="en-US" sz="1600" dirty="0"/>
              <a:t>First we’ll take a look at batteries.  Most of their operational details are to be found in chemistry books, i.e., not my head.  So this will be just a cursory review.  There are many types of batteries.  A prototypical ‘wet’ cell battery would consist of a copper sulfate solution separated from a zinc sulfate solution by a membrane permeable only to the sulfate ion, and a neutral copper ‘anode’, and a neutral zinc ‘cathode’.  </a:t>
            </a:r>
          </a:p>
        </p:txBody>
      </p:sp>
      <p:sp>
        <p:nvSpPr>
          <p:cNvPr id="19" name="TextBox 18">
            <a:extLst>
              <a:ext uri="{FF2B5EF4-FFF2-40B4-BE49-F238E27FC236}">
                <a16:creationId xmlns:a16="http://schemas.microsoft.com/office/drawing/2014/main" id="{9079E843-5ADE-4D40-A350-1D45E1041BD9}"/>
              </a:ext>
            </a:extLst>
          </p:cNvPr>
          <p:cNvSpPr txBox="1"/>
          <p:nvPr/>
        </p:nvSpPr>
        <p:spPr>
          <a:xfrm>
            <a:off x="7660910" y="3136316"/>
            <a:ext cx="3651866" cy="3539430"/>
          </a:xfrm>
          <a:prstGeom prst="rect">
            <a:avLst/>
          </a:prstGeom>
          <a:noFill/>
        </p:spPr>
        <p:txBody>
          <a:bodyPr wrap="square" rtlCol="0">
            <a:spAutoFit/>
          </a:bodyPr>
          <a:lstStyle/>
          <a:p>
            <a:r>
              <a:rPr lang="en-US" sz="1600" dirty="0"/>
              <a:t>And we’re about to discuss the series of simple chemical reactions that take place and serve to transport electrons from one side of the battery to the other.  Chemical reactions are governed by two laws: they must conserve energy, and they must maximize entropy.  So our battery’s chemical reactions will of course conserve the energy of the molecules + electrons, and moreover it will </a:t>
            </a:r>
            <a:r>
              <a:rPr lang="en-US" sz="1600" i="1" dirty="0"/>
              <a:t>proceed</a:t>
            </a:r>
            <a:r>
              <a:rPr lang="en-US" sz="1600" dirty="0"/>
              <a:t> because it maximizes the entropy of the molecules + electrons.  It’s for these same reasons that a gas will inevitably expand to fill whatever container it enters.</a:t>
            </a:r>
          </a:p>
        </p:txBody>
      </p:sp>
      <p:graphicFrame>
        <p:nvGraphicFramePr>
          <p:cNvPr id="20" name="Object 19">
            <a:extLst>
              <a:ext uri="{FF2B5EF4-FFF2-40B4-BE49-F238E27FC236}">
                <a16:creationId xmlns:a16="http://schemas.microsoft.com/office/drawing/2014/main" id="{5EF0A59A-4B74-4C5C-A6B8-38F4D07D6CFF}"/>
              </a:ext>
            </a:extLst>
          </p:cNvPr>
          <p:cNvGraphicFramePr>
            <a:graphicFrameLocks noChangeAspect="1"/>
          </p:cNvGraphicFramePr>
          <p:nvPr>
            <p:extLst>
              <p:ext uri="{D42A27DB-BD31-4B8C-83A1-F6EECF244321}">
                <p14:modId xmlns:p14="http://schemas.microsoft.com/office/powerpoint/2010/main" val="1472520570"/>
              </p:ext>
            </p:extLst>
          </p:nvPr>
        </p:nvGraphicFramePr>
        <p:xfrm>
          <a:off x="916463" y="2111545"/>
          <a:ext cx="6717337" cy="4746455"/>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2" name="Object 1">
                        <a:extLst>
                          <a:ext uri="{FF2B5EF4-FFF2-40B4-BE49-F238E27FC236}">
                            <a16:creationId xmlns:a16="http://schemas.microsoft.com/office/drawing/2014/main" id="{109E40CA-CFF2-4F0E-85FB-A67118AE0807}"/>
                          </a:ext>
                        </a:extLst>
                      </p:cNvPr>
                      <p:cNvPicPr>
                        <a:picLocks noChangeAspect="1" noChangeArrowheads="1"/>
                      </p:cNvPicPr>
                      <p:nvPr/>
                    </p:nvPicPr>
                    <p:blipFill>
                      <a:blip r:embed="rId3"/>
                      <a:srcRect/>
                      <a:stretch>
                        <a:fillRect/>
                      </a:stretch>
                    </p:blipFill>
                    <p:spPr bwMode="auto">
                      <a:xfrm>
                        <a:off x="916463" y="2111545"/>
                        <a:ext cx="6717337" cy="474645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4BDD0436-E0D2-4B7D-888F-A67D35D03CBB}"/>
              </a:ext>
            </a:extLst>
          </p:cNvPr>
          <p:cNvSpPr/>
          <p:nvPr/>
        </p:nvSpPr>
        <p:spPr>
          <a:xfrm>
            <a:off x="4275132" y="5922824"/>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2" name="Rectangle 21">
            <a:extLst>
              <a:ext uri="{FF2B5EF4-FFF2-40B4-BE49-F238E27FC236}">
                <a16:creationId xmlns:a16="http://schemas.microsoft.com/office/drawing/2014/main" id="{EA8983C5-0CD0-4E0F-8C18-B5B0AA9E2FAE}"/>
              </a:ext>
            </a:extLst>
          </p:cNvPr>
          <p:cNvSpPr/>
          <p:nvPr/>
        </p:nvSpPr>
        <p:spPr>
          <a:xfrm rot="249638">
            <a:off x="1508948" y="5960027"/>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3" name="Rectangle 22">
            <a:extLst>
              <a:ext uri="{FF2B5EF4-FFF2-40B4-BE49-F238E27FC236}">
                <a16:creationId xmlns:a16="http://schemas.microsoft.com/office/drawing/2014/main" id="{23470C48-89E0-49C2-9DFE-789FF8E77696}"/>
              </a:ext>
            </a:extLst>
          </p:cNvPr>
          <p:cNvSpPr/>
          <p:nvPr/>
        </p:nvSpPr>
        <p:spPr>
          <a:xfrm>
            <a:off x="2788167" y="5895884"/>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4" name="Rectangle 23">
            <a:extLst>
              <a:ext uri="{FF2B5EF4-FFF2-40B4-BE49-F238E27FC236}">
                <a16:creationId xmlns:a16="http://schemas.microsoft.com/office/drawing/2014/main" id="{C4032801-AFAA-437A-A3DA-A23B5AC9396B}"/>
              </a:ext>
            </a:extLst>
          </p:cNvPr>
          <p:cNvSpPr/>
          <p:nvPr/>
        </p:nvSpPr>
        <p:spPr>
          <a:xfrm rot="5061710">
            <a:off x="1227802" y="4962260"/>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5" name="Rectangle 24">
            <a:extLst>
              <a:ext uri="{FF2B5EF4-FFF2-40B4-BE49-F238E27FC236}">
                <a16:creationId xmlns:a16="http://schemas.microsoft.com/office/drawing/2014/main" id="{9301FDCB-C8C9-459B-B57D-995647683BE0}"/>
              </a:ext>
            </a:extLst>
          </p:cNvPr>
          <p:cNvSpPr/>
          <p:nvPr/>
        </p:nvSpPr>
        <p:spPr>
          <a:xfrm rot="3502521">
            <a:off x="2961786" y="5013072"/>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6" name="Rectangle 25">
            <a:extLst>
              <a:ext uri="{FF2B5EF4-FFF2-40B4-BE49-F238E27FC236}">
                <a16:creationId xmlns:a16="http://schemas.microsoft.com/office/drawing/2014/main" id="{2CBC85F1-919B-46AF-B84D-9BAC01C2C09D}"/>
              </a:ext>
            </a:extLst>
          </p:cNvPr>
          <p:cNvSpPr/>
          <p:nvPr/>
        </p:nvSpPr>
        <p:spPr>
          <a:xfrm rot="2899550">
            <a:off x="5927102" y="4948297"/>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7" name="Rectangle 26">
            <a:extLst>
              <a:ext uri="{FF2B5EF4-FFF2-40B4-BE49-F238E27FC236}">
                <a16:creationId xmlns:a16="http://schemas.microsoft.com/office/drawing/2014/main" id="{95D6F768-C01B-4C21-A68A-4FE36D49E7BA}"/>
              </a:ext>
            </a:extLst>
          </p:cNvPr>
          <p:cNvSpPr/>
          <p:nvPr/>
        </p:nvSpPr>
        <p:spPr>
          <a:xfrm>
            <a:off x="5693691" y="5886388"/>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28" name="Rectangle 27">
            <a:extLst>
              <a:ext uri="{FF2B5EF4-FFF2-40B4-BE49-F238E27FC236}">
                <a16:creationId xmlns:a16="http://schemas.microsoft.com/office/drawing/2014/main" id="{9F8361AB-497E-4E51-BC76-23C829A3240E}"/>
              </a:ext>
            </a:extLst>
          </p:cNvPr>
          <p:cNvSpPr/>
          <p:nvPr/>
        </p:nvSpPr>
        <p:spPr>
          <a:xfrm rot="17488952">
            <a:off x="4073852" y="4983095"/>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Tree>
    <p:extLst>
      <p:ext uri="{BB962C8B-B14F-4D97-AF65-F5344CB8AC3E}">
        <p14:creationId xmlns:p14="http://schemas.microsoft.com/office/powerpoint/2010/main" val="2281490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109E40CA-CFF2-4F0E-85FB-A67118AE0807}"/>
              </a:ext>
            </a:extLst>
          </p:cNvPr>
          <p:cNvGraphicFramePr>
            <a:graphicFrameLocks noChangeAspect="1"/>
          </p:cNvGraphicFramePr>
          <p:nvPr>
            <p:extLst>
              <p:ext uri="{D42A27DB-BD31-4B8C-83A1-F6EECF244321}">
                <p14:modId xmlns:p14="http://schemas.microsoft.com/office/powerpoint/2010/main" val="318211132"/>
              </p:ext>
            </p:extLst>
          </p:nvPr>
        </p:nvGraphicFramePr>
        <p:xfrm>
          <a:off x="568361" y="1020464"/>
          <a:ext cx="7842893" cy="5541770"/>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6" name="Object 5">
                        <a:extLst>
                          <a:ext uri="{FF2B5EF4-FFF2-40B4-BE49-F238E27FC236}">
                            <a16:creationId xmlns:a16="http://schemas.microsoft.com/office/drawing/2014/main" id="{07DCF370-4D9E-4FD9-9D58-B8BA4261A896}"/>
                          </a:ext>
                        </a:extLst>
                      </p:cNvPr>
                      <p:cNvPicPr>
                        <a:picLocks noChangeAspect="1" noChangeArrowheads="1"/>
                      </p:cNvPicPr>
                      <p:nvPr/>
                    </p:nvPicPr>
                    <p:blipFill>
                      <a:blip r:embed="rId3"/>
                      <a:srcRect/>
                      <a:stretch>
                        <a:fillRect/>
                      </a:stretch>
                    </p:blipFill>
                    <p:spPr bwMode="auto">
                      <a:xfrm>
                        <a:off x="568361" y="1020464"/>
                        <a:ext cx="7842893" cy="5541770"/>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07B1ADFA-B9CF-4C57-B8F6-2F8F8428A2B7}"/>
              </a:ext>
            </a:extLst>
          </p:cNvPr>
          <p:cNvSpPr/>
          <p:nvPr/>
        </p:nvSpPr>
        <p:spPr>
          <a:xfrm>
            <a:off x="4568202" y="5447321"/>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4" name="Rectangle 3">
            <a:extLst>
              <a:ext uri="{FF2B5EF4-FFF2-40B4-BE49-F238E27FC236}">
                <a16:creationId xmlns:a16="http://schemas.microsoft.com/office/drawing/2014/main" id="{EB12D918-E5DE-4215-B955-C732659FBDB4}"/>
              </a:ext>
            </a:extLst>
          </p:cNvPr>
          <p:cNvSpPr/>
          <p:nvPr/>
        </p:nvSpPr>
        <p:spPr>
          <a:xfrm rot="249638">
            <a:off x="1231016" y="5410118"/>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5" name="Rectangle 4">
            <a:extLst>
              <a:ext uri="{FF2B5EF4-FFF2-40B4-BE49-F238E27FC236}">
                <a16:creationId xmlns:a16="http://schemas.microsoft.com/office/drawing/2014/main" id="{2F381B8E-17FC-46C9-9980-CB05F61E5AF6}"/>
              </a:ext>
            </a:extLst>
          </p:cNvPr>
          <p:cNvSpPr/>
          <p:nvPr/>
        </p:nvSpPr>
        <p:spPr>
          <a:xfrm rot="1070557">
            <a:off x="3077024" y="5297720"/>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6" name="Rectangle 5">
            <a:extLst>
              <a:ext uri="{FF2B5EF4-FFF2-40B4-BE49-F238E27FC236}">
                <a16:creationId xmlns:a16="http://schemas.microsoft.com/office/drawing/2014/main" id="{C330E779-34BC-41B9-80A2-CB8F59A134B7}"/>
              </a:ext>
            </a:extLst>
          </p:cNvPr>
          <p:cNvSpPr/>
          <p:nvPr/>
        </p:nvSpPr>
        <p:spPr>
          <a:xfrm rot="5061710">
            <a:off x="941660" y="4331481"/>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7" name="Rectangle 6">
            <a:extLst>
              <a:ext uri="{FF2B5EF4-FFF2-40B4-BE49-F238E27FC236}">
                <a16:creationId xmlns:a16="http://schemas.microsoft.com/office/drawing/2014/main" id="{F9EF3BEB-FC40-4429-8E56-3356F2298960}"/>
              </a:ext>
            </a:extLst>
          </p:cNvPr>
          <p:cNvSpPr/>
          <p:nvPr/>
        </p:nvSpPr>
        <p:spPr>
          <a:xfrm rot="2517474">
            <a:off x="3019291" y="4131333"/>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         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8" name="Rectangle 7">
            <a:extLst>
              <a:ext uri="{FF2B5EF4-FFF2-40B4-BE49-F238E27FC236}">
                <a16:creationId xmlns:a16="http://schemas.microsoft.com/office/drawing/2014/main" id="{D51D1736-EBCB-4693-8AB3-D119207BC804}"/>
              </a:ext>
            </a:extLst>
          </p:cNvPr>
          <p:cNvSpPr/>
          <p:nvPr/>
        </p:nvSpPr>
        <p:spPr>
          <a:xfrm rot="2899550">
            <a:off x="6538077" y="4199376"/>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9" name="Rectangle 8">
            <a:extLst>
              <a:ext uri="{FF2B5EF4-FFF2-40B4-BE49-F238E27FC236}">
                <a16:creationId xmlns:a16="http://schemas.microsoft.com/office/drawing/2014/main" id="{B55457A5-F6F5-41BA-BE5A-0DD778AB1380}"/>
              </a:ext>
            </a:extLst>
          </p:cNvPr>
          <p:cNvSpPr/>
          <p:nvPr/>
        </p:nvSpPr>
        <p:spPr>
          <a:xfrm rot="2899550">
            <a:off x="6543633" y="5169698"/>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0" name="Rectangle 9">
            <a:extLst>
              <a:ext uri="{FF2B5EF4-FFF2-40B4-BE49-F238E27FC236}">
                <a16:creationId xmlns:a16="http://schemas.microsoft.com/office/drawing/2014/main" id="{842E2681-2670-41E1-B524-9A3A8F724888}"/>
              </a:ext>
            </a:extLst>
          </p:cNvPr>
          <p:cNvSpPr/>
          <p:nvPr/>
        </p:nvSpPr>
        <p:spPr>
          <a:xfrm rot="17856052">
            <a:off x="4396476" y="4213412"/>
            <a:ext cx="1040296" cy="41937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1" name="Title 1">
            <a:extLst>
              <a:ext uri="{FF2B5EF4-FFF2-40B4-BE49-F238E27FC236}">
                <a16:creationId xmlns:a16="http://schemas.microsoft.com/office/drawing/2014/main" id="{0BA3D7D9-8814-4B2C-B7BB-DAD2299BF404}"/>
              </a:ext>
            </a:extLst>
          </p:cNvPr>
          <p:cNvSpPr txBox="1">
            <a:spLocks/>
          </p:cNvSpPr>
          <p:nvPr/>
        </p:nvSpPr>
        <p:spPr>
          <a:xfrm>
            <a:off x="4775300" y="230189"/>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sp>
        <p:nvSpPr>
          <p:cNvPr id="13" name="Rectangle 12">
            <a:extLst>
              <a:ext uri="{FF2B5EF4-FFF2-40B4-BE49-F238E27FC236}">
                <a16:creationId xmlns:a16="http://schemas.microsoft.com/office/drawing/2014/main" id="{D211DC0C-3EFA-44D3-BEC0-F5BDAB10B36E}"/>
              </a:ext>
            </a:extLst>
          </p:cNvPr>
          <p:cNvSpPr/>
          <p:nvPr/>
        </p:nvSpPr>
        <p:spPr>
          <a:xfrm>
            <a:off x="2128482" y="3986744"/>
            <a:ext cx="572970"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endParaRPr lang="en-US" sz="1600" dirty="0">
              <a:solidFill>
                <a:schemeClr val="tx1"/>
              </a:solidFill>
            </a:endParaRPr>
          </a:p>
        </p:txBody>
      </p:sp>
      <p:cxnSp>
        <p:nvCxnSpPr>
          <p:cNvPr id="15" name="Connector: Curved 14">
            <a:extLst>
              <a:ext uri="{FF2B5EF4-FFF2-40B4-BE49-F238E27FC236}">
                <a16:creationId xmlns:a16="http://schemas.microsoft.com/office/drawing/2014/main" id="{D049C67A-C978-47ED-9ED8-9E208B3325B6}"/>
              </a:ext>
            </a:extLst>
          </p:cNvPr>
          <p:cNvCxnSpPr>
            <a:cxnSpLocks/>
          </p:cNvCxnSpPr>
          <p:nvPr/>
        </p:nvCxnSpPr>
        <p:spPr>
          <a:xfrm rot="10800000" flipV="1">
            <a:off x="2844638" y="4135715"/>
            <a:ext cx="508496" cy="198834"/>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16" name="Oval 15">
            <a:extLst>
              <a:ext uri="{FF2B5EF4-FFF2-40B4-BE49-F238E27FC236}">
                <a16:creationId xmlns:a16="http://schemas.microsoft.com/office/drawing/2014/main" id="{88350809-10BB-4B09-8930-77481F73914F}"/>
              </a:ext>
            </a:extLst>
          </p:cNvPr>
          <p:cNvSpPr/>
          <p:nvPr/>
        </p:nvSpPr>
        <p:spPr>
          <a:xfrm>
            <a:off x="2102158" y="3194521"/>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cxnSp>
        <p:nvCxnSpPr>
          <p:cNvPr id="18" name="Straight Arrow Connector 17">
            <a:extLst>
              <a:ext uri="{FF2B5EF4-FFF2-40B4-BE49-F238E27FC236}">
                <a16:creationId xmlns:a16="http://schemas.microsoft.com/office/drawing/2014/main" id="{2DFB74DD-0F74-42A9-8747-315551B9AF25}"/>
              </a:ext>
            </a:extLst>
          </p:cNvPr>
          <p:cNvCxnSpPr>
            <a:cxnSpLocks/>
          </p:cNvCxnSpPr>
          <p:nvPr/>
        </p:nvCxnSpPr>
        <p:spPr>
          <a:xfrm flipH="1">
            <a:off x="2414967" y="3570597"/>
            <a:ext cx="11892" cy="331968"/>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F68340A-1B3A-484E-8296-1C709DAB0BE8}"/>
              </a:ext>
            </a:extLst>
          </p:cNvPr>
          <p:cNvCxnSpPr>
            <a:cxnSpLocks/>
          </p:cNvCxnSpPr>
          <p:nvPr/>
        </p:nvCxnSpPr>
        <p:spPr>
          <a:xfrm flipH="1">
            <a:off x="2403370" y="4487123"/>
            <a:ext cx="9649" cy="33224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386CC3E-4FA5-4993-A0D1-18A4351C5288}"/>
              </a:ext>
            </a:extLst>
          </p:cNvPr>
          <p:cNvSpPr/>
          <p:nvPr/>
        </p:nvSpPr>
        <p:spPr>
          <a:xfrm>
            <a:off x="2118007" y="4863199"/>
            <a:ext cx="570727" cy="406433"/>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p>
        </p:txBody>
      </p:sp>
      <p:sp>
        <p:nvSpPr>
          <p:cNvPr id="24" name="Oval 23">
            <a:extLst>
              <a:ext uri="{FF2B5EF4-FFF2-40B4-BE49-F238E27FC236}">
                <a16:creationId xmlns:a16="http://schemas.microsoft.com/office/drawing/2014/main" id="{052101F3-DC6A-4C47-810E-401D61237DE1}"/>
              </a:ext>
            </a:extLst>
          </p:cNvPr>
          <p:cNvSpPr/>
          <p:nvPr/>
        </p:nvSpPr>
        <p:spPr>
          <a:xfrm>
            <a:off x="2082723" y="2542973"/>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7" name="TextBox 26">
            <a:extLst>
              <a:ext uri="{FF2B5EF4-FFF2-40B4-BE49-F238E27FC236}">
                <a16:creationId xmlns:a16="http://schemas.microsoft.com/office/drawing/2014/main" id="{C82D10CB-40B7-461F-AA1F-54AEE9A41086}"/>
              </a:ext>
            </a:extLst>
          </p:cNvPr>
          <p:cNvSpPr txBox="1"/>
          <p:nvPr/>
        </p:nvSpPr>
        <p:spPr>
          <a:xfrm>
            <a:off x="8795567" y="1838404"/>
            <a:ext cx="3396433" cy="584775"/>
          </a:xfrm>
          <a:prstGeom prst="rect">
            <a:avLst/>
          </a:prstGeom>
          <a:noFill/>
        </p:spPr>
        <p:txBody>
          <a:bodyPr wrap="square" rtlCol="0">
            <a:spAutoFit/>
          </a:bodyPr>
          <a:lstStyle/>
          <a:p>
            <a:r>
              <a:rPr lang="en-US" sz="1600" dirty="0"/>
              <a:t>Cu</a:t>
            </a:r>
            <a:r>
              <a:rPr lang="en-US" sz="1600" baseline="30000" dirty="0"/>
              <a:t>2+</a:t>
            </a:r>
            <a:r>
              <a:rPr lang="en-US" sz="1600" dirty="0"/>
              <a:t> will ‘want’ to come out of solution and plate onto the Cu anode.  </a:t>
            </a:r>
          </a:p>
        </p:txBody>
      </p:sp>
      <p:sp>
        <p:nvSpPr>
          <p:cNvPr id="28" name="TextBox 27">
            <a:extLst>
              <a:ext uri="{FF2B5EF4-FFF2-40B4-BE49-F238E27FC236}">
                <a16:creationId xmlns:a16="http://schemas.microsoft.com/office/drawing/2014/main" id="{B7111E64-5FC2-4A00-8E2C-24F55E680C7E}"/>
              </a:ext>
            </a:extLst>
          </p:cNvPr>
          <p:cNvSpPr txBox="1"/>
          <p:nvPr/>
        </p:nvSpPr>
        <p:spPr>
          <a:xfrm>
            <a:off x="8801931" y="2740194"/>
            <a:ext cx="3396433" cy="830997"/>
          </a:xfrm>
          <a:prstGeom prst="rect">
            <a:avLst/>
          </a:prstGeom>
          <a:noFill/>
        </p:spPr>
        <p:txBody>
          <a:bodyPr wrap="square" rtlCol="0">
            <a:spAutoFit/>
          </a:bodyPr>
          <a:lstStyle/>
          <a:p>
            <a:r>
              <a:rPr lang="en-US" sz="1600" dirty="0"/>
              <a:t>Once it does, its positive charge will </a:t>
            </a:r>
          </a:p>
          <a:p>
            <a:r>
              <a:rPr lang="en-US" sz="1600" dirty="0"/>
              <a:t>attract 2 electrons from the wire to come neutralize it and form Cu.</a:t>
            </a:r>
          </a:p>
        </p:txBody>
      </p:sp>
      <p:sp>
        <p:nvSpPr>
          <p:cNvPr id="29" name="TextBox 28">
            <a:extLst>
              <a:ext uri="{FF2B5EF4-FFF2-40B4-BE49-F238E27FC236}">
                <a16:creationId xmlns:a16="http://schemas.microsoft.com/office/drawing/2014/main" id="{ABBA6A8A-4A07-4170-8F99-258AE1C2434F}"/>
              </a:ext>
            </a:extLst>
          </p:cNvPr>
          <p:cNvSpPr txBox="1"/>
          <p:nvPr/>
        </p:nvSpPr>
        <p:spPr>
          <a:xfrm>
            <a:off x="8820026" y="3835667"/>
            <a:ext cx="3190461" cy="830997"/>
          </a:xfrm>
          <a:prstGeom prst="rect">
            <a:avLst/>
          </a:prstGeom>
          <a:noFill/>
        </p:spPr>
        <p:txBody>
          <a:bodyPr wrap="square" rtlCol="0">
            <a:spAutoFit/>
          </a:bodyPr>
          <a:lstStyle/>
          <a:p>
            <a:r>
              <a:rPr lang="en-US" sz="1600" dirty="0"/>
              <a:t>This will leave an effectively +2e </a:t>
            </a:r>
          </a:p>
          <a:p>
            <a:r>
              <a:rPr lang="en-US" sz="1600" dirty="0"/>
              <a:t>charged ‘hole’ in the wire, where the electrons vacated.</a:t>
            </a:r>
          </a:p>
        </p:txBody>
      </p:sp>
      <p:sp>
        <p:nvSpPr>
          <p:cNvPr id="30" name="TextBox 29">
            <a:extLst>
              <a:ext uri="{FF2B5EF4-FFF2-40B4-BE49-F238E27FC236}">
                <a16:creationId xmlns:a16="http://schemas.microsoft.com/office/drawing/2014/main" id="{521C7841-9EB9-40AB-829C-347AF0854745}"/>
              </a:ext>
            </a:extLst>
          </p:cNvPr>
          <p:cNvSpPr txBox="1"/>
          <p:nvPr/>
        </p:nvSpPr>
        <p:spPr>
          <a:xfrm>
            <a:off x="8814117" y="4918054"/>
            <a:ext cx="2869568" cy="584775"/>
          </a:xfrm>
          <a:prstGeom prst="rect">
            <a:avLst/>
          </a:prstGeom>
          <a:noFill/>
        </p:spPr>
        <p:txBody>
          <a:bodyPr wrap="none" rtlCol="0">
            <a:spAutoFit/>
          </a:bodyPr>
          <a:lstStyle/>
          <a:p>
            <a:r>
              <a:rPr lang="en-US" sz="1600" dirty="0"/>
              <a:t>And don’t forget we now have </a:t>
            </a:r>
          </a:p>
          <a:p>
            <a:r>
              <a:rPr lang="en-US" sz="1600" dirty="0"/>
              <a:t>a dangling sulfate ion in solution</a:t>
            </a:r>
          </a:p>
        </p:txBody>
      </p:sp>
    </p:spTree>
    <p:extLst>
      <p:ext uri="{BB962C8B-B14F-4D97-AF65-F5344CB8AC3E}">
        <p14:creationId xmlns:p14="http://schemas.microsoft.com/office/powerpoint/2010/main" val="276986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20" grpId="0" animBg="1"/>
      <p:bldP spid="24" grpId="0" animBg="1"/>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E76023E-9F70-4135-95E1-067A7D1BC1BB}"/>
              </a:ext>
            </a:extLst>
          </p:cNvPr>
          <p:cNvGraphicFramePr>
            <a:graphicFrameLocks noChangeAspect="1"/>
          </p:cNvGraphicFramePr>
          <p:nvPr>
            <p:extLst>
              <p:ext uri="{D42A27DB-BD31-4B8C-83A1-F6EECF244321}">
                <p14:modId xmlns:p14="http://schemas.microsoft.com/office/powerpoint/2010/main" val="367582374"/>
              </p:ext>
            </p:extLst>
          </p:nvPr>
        </p:nvGraphicFramePr>
        <p:xfrm>
          <a:off x="477789" y="1214945"/>
          <a:ext cx="7842893" cy="5541770"/>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2" name="Object 1">
                        <a:extLst>
                          <a:ext uri="{FF2B5EF4-FFF2-40B4-BE49-F238E27FC236}">
                            <a16:creationId xmlns:a16="http://schemas.microsoft.com/office/drawing/2014/main" id="{109E40CA-CFF2-4F0E-85FB-A67118AE0807}"/>
                          </a:ext>
                        </a:extLst>
                      </p:cNvPr>
                      <p:cNvPicPr>
                        <a:picLocks noChangeAspect="1" noChangeArrowheads="1"/>
                      </p:cNvPicPr>
                      <p:nvPr/>
                    </p:nvPicPr>
                    <p:blipFill>
                      <a:blip r:embed="rId3"/>
                      <a:srcRect/>
                      <a:stretch>
                        <a:fillRect/>
                      </a:stretch>
                    </p:blipFill>
                    <p:spPr bwMode="auto">
                      <a:xfrm>
                        <a:off x="477789" y="1214945"/>
                        <a:ext cx="7842893" cy="5541770"/>
                      </a:xfrm>
                      <a:prstGeom prst="rect">
                        <a:avLst/>
                      </a:prstGeom>
                      <a:noFill/>
                    </p:spPr>
                  </p:pic>
                </p:oleObj>
              </mc:Fallback>
            </mc:AlternateContent>
          </a:graphicData>
        </a:graphic>
      </p:graphicFrame>
      <p:sp>
        <p:nvSpPr>
          <p:cNvPr id="3" name="Rectangle 2">
            <a:extLst>
              <a:ext uri="{FF2B5EF4-FFF2-40B4-BE49-F238E27FC236}">
                <a16:creationId xmlns:a16="http://schemas.microsoft.com/office/drawing/2014/main" id="{2677B7DD-2DA8-4B12-A276-05DD677C5D7F}"/>
              </a:ext>
            </a:extLst>
          </p:cNvPr>
          <p:cNvSpPr/>
          <p:nvPr/>
        </p:nvSpPr>
        <p:spPr>
          <a:xfrm>
            <a:off x="4508567" y="5656043"/>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4" name="Rectangle 3">
            <a:extLst>
              <a:ext uri="{FF2B5EF4-FFF2-40B4-BE49-F238E27FC236}">
                <a16:creationId xmlns:a16="http://schemas.microsoft.com/office/drawing/2014/main" id="{9612E7CA-FB6B-423C-B52A-6EEF4C249E44}"/>
              </a:ext>
            </a:extLst>
          </p:cNvPr>
          <p:cNvSpPr/>
          <p:nvPr/>
        </p:nvSpPr>
        <p:spPr>
          <a:xfrm rot="249638">
            <a:off x="1171381" y="5618840"/>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5" name="Rectangle 4">
            <a:extLst>
              <a:ext uri="{FF2B5EF4-FFF2-40B4-BE49-F238E27FC236}">
                <a16:creationId xmlns:a16="http://schemas.microsoft.com/office/drawing/2014/main" id="{6FD24F3C-E1E9-400B-8F63-D672190BDA8A}"/>
              </a:ext>
            </a:extLst>
          </p:cNvPr>
          <p:cNvSpPr/>
          <p:nvPr/>
        </p:nvSpPr>
        <p:spPr>
          <a:xfrm rot="1070557">
            <a:off x="3017389" y="5506442"/>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6" name="Rectangle 5">
            <a:extLst>
              <a:ext uri="{FF2B5EF4-FFF2-40B4-BE49-F238E27FC236}">
                <a16:creationId xmlns:a16="http://schemas.microsoft.com/office/drawing/2014/main" id="{85714D55-B519-42B8-8442-854B172466E5}"/>
              </a:ext>
            </a:extLst>
          </p:cNvPr>
          <p:cNvSpPr/>
          <p:nvPr/>
        </p:nvSpPr>
        <p:spPr>
          <a:xfrm rot="5061710">
            <a:off x="882025" y="4540203"/>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7" name="Rectangle 6">
            <a:extLst>
              <a:ext uri="{FF2B5EF4-FFF2-40B4-BE49-F238E27FC236}">
                <a16:creationId xmlns:a16="http://schemas.microsoft.com/office/drawing/2014/main" id="{B3D62908-CD45-4133-9F63-70DE16E2C623}"/>
              </a:ext>
            </a:extLst>
          </p:cNvPr>
          <p:cNvSpPr/>
          <p:nvPr/>
        </p:nvSpPr>
        <p:spPr>
          <a:xfrm rot="2517474">
            <a:off x="2972946" y="4463928"/>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         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8" name="Rectangle 7">
            <a:extLst>
              <a:ext uri="{FF2B5EF4-FFF2-40B4-BE49-F238E27FC236}">
                <a16:creationId xmlns:a16="http://schemas.microsoft.com/office/drawing/2014/main" id="{08660122-BE9A-4382-A9AB-9E7C7EE8D5DA}"/>
              </a:ext>
            </a:extLst>
          </p:cNvPr>
          <p:cNvSpPr/>
          <p:nvPr/>
        </p:nvSpPr>
        <p:spPr>
          <a:xfrm rot="2899550">
            <a:off x="6478442" y="4408098"/>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9" name="Rectangle 8">
            <a:extLst>
              <a:ext uri="{FF2B5EF4-FFF2-40B4-BE49-F238E27FC236}">
                <a16:creationId xmlns:a16="http://schemas.microsoft.com/office/drawing/2014/main" id="{F728FE00-12B0-4754-A367-FCFEBAD5DFA3}"/>
              </a:ext>
            </a:extLst>
          </p:cNvPr>
          <p:cNvSpPr/>
          <p:nvPr/>
        </p:nvSpPr>
        <p:spPr>
          <a:xfrm rot="2899550">
            <a:off x="6483998" y="5378420"/>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0" name="Rectangle 9">
            <a:extLst>
              <a:ext uri="{FF2B5EF4-FFF2-40B4-BE49-F238E27FC236}">
                <a16:creationId xmlns:a16="http://schemas.microsoft.com/office/drawing/2014/main" id="{EEB8BDF7-8A7F-467B-9799-DA35EAE62157}"/>
              </a:ext>
            </a:extLst>
          </p:cNvPr>
          <p:cNvSpPr/>
          <p:nvPr/>
        </p:nvSpPr>
        <p:spPr>
          <a:xfrm rot="17856052">
            <a:off x="4336838" y="4550928"/>
            <a:ext cx="1040296" cy="41937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6" name="Rectangle 15">
            <a:extLst>
              <a:ext uri="{FF2B5EF4-FFF2-40B4-BE49-F238E27FC236}">
                <a16:creationId xmlns:a16="http://schemas.microsoft.com/office/drawing/2014/main" id="{6CC7F15C-D606-4B16-9B7E-4988AC0D233B}"/>
              </a:ext>
            </a:extLst>
          </p:cNvPr>
          <p:cNvSpPr/>
          <p:nvPr/>
        </p:nvSpPr>
        <p:spPr>
          <a:xfrm>
            <a:off x="2058372" y="5071921"/>
            <a:ext cx="570727" cy="406433"/>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p>
        </p:txBody>
      </p:sp>
      <p:sp>
        <p:nvSpPr>
          <p:cNvPr id="17" name="Oval 16">
            <a:extLst>
              <a:ext uri="{FF2B5EF4-FFF2-40B4-BE49-F238E27FC236}">
                <a16:creationId xmlns:a16="http://schemas.microsoft.com/office/drawing/2014/main" id="{C19B9AB8-0491-400E-B436-34564CC7F39F}"/>
              </a:ext>
            </a:extLst>
          </p:cNvPr>
          <p:cNvSpPr/>
          <p:nvPr/>
        </p:nvSpPr>
        <p:spPr>
          <a:xfrm>
            <a:off x="4844477" y="1955363"/>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18" name="Title 1">
            <a:extLst>
              <a:ext uri="{FF2B5EF4-FFF2-40B4-BE49-F238E27FC236}">
                <a16:creationId xmlns:a16="http://schemas.microsoft.com/office/drawing/2014/main" id="{18F942D3-6447-4F8F-9E9D-FF15B494051A}"/>
              </a:ext>
            </a:extLst>
          </p:cNvPr>
          <p:cNvSpPr txBox="1">
            <a:spLocks/>
          </p:cNvSpPr>
          <p:nvPr/>
        </p:nvSpPr>
        <p:spPr>
          <a:xfrm>
            <a:off x="4430172" y="264949"/>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sp>
        <p:nvSpPr>
          <p:cNvPr id="19" name="Oval 18">
            <a:extLst>
              <a:ext uri="{FF2B5EF4-FFF2-40B4-BE49-F238E27FC236}">
                <a16:creationId xmlns:a16="http://schemas.microsoft.com/office/drawing/2014/main" id="{797CF0E6-D20C-4C8B-8388-56EC66B9761E}"/>
              </a:ext>
            </a:extLst>
          </p:cNvPr>
          <p:cNvSpPr/>
          <p:nvPr/>
        </p:nvSpPr>
        <p:spPr>
          <a:xfrm>
            <a:off x="2477622" y="1946311"/>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0" name="Oval 19">
            <a:extLst>
              <a:ext uri="{FF2B5EF4-FFF2-40B4-BE49-F238E27FC236}">
                <a16:creationId xmlns:a16="http://schemas.microsoft.com/office/drawing/2014/main" id="{7075D459-3942-4BE4-9F0F-4C78E2967BF1}"/>
              </a:ext>
            </a:extLst>
          </p:cNvPr>
          <p:cNvSpPr/>
          <p:nvPr/>
        </p:nvSpPr>
        <p:spPr>
          <a:xfrm>
            <a:off x="2058372" y="2795898"/>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2" name="Oval 21">
            <a:extLst>
              <a:ext uri="{FF2B5EF4-FFF2-40B4-BE49-F238E27FC236}">
                <a16:creationId xmlns:a16="http://schemas.microsoft.com/office/drawing/2014/main" id="{436053A0-9072-4221-AE8E-6964FA2BB179}"/>
              </a:ext>
            </a:extLst>
          </p:cNvPr>
          <p:cNvSpPr/>
          <p:nvPr/>
        </p:nvSpPr>
        <p:spPr>
          <a:xfrm>
            <a:off x="5536411" y="2579462"/>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3" name="Oval 22">
            <a:extLst>
              <a:ext uri="{FF2B5EF4-FFF2-40B4-BE49-F238E27FC236}">
                <a16:creationId xmlns:a16="http://schemas.microsoft.com/office/drawing/2014/main" id="{DD88429A-3FDA-4BD2-8CC1-F15AB2B37924}"/>
              </a:ext>
            </a:extLst>
          </p:cNvPr>
          <p:cNvSpPr/>
          <p:nvPr/>
        </p:nvSpPr>
        <p:spPr>
          <a:xfrm>
            <a:off x="2089791" y="2613808"/>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5" name="Oval 24">
            <a:extLst>
              <a:ext uri="{FF2B5EF4-FFF2-40B4-BE49-F238E27FC236}">
                <a16:creationId xmlns:a16="http://schemas.microsoft.com/office/drawing/2014/main" id="{ADB2D2BC-F0A6-44D2-8F5C-FBC58EBC9948}"/>
              </a:ext>
            </a:extLst>
          </p:cNvPr>
          <p:cNvSpPr/>
          <p:nvPr/>
        </p:nvSpPr>
        <p:spPr>
          <a:xfrm>
            <a:off x="5302430" y="1986781"/>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6" name="Oval 25">
            <a:extLst>
              <a:ext uri="{FF2B5EF4-FFF2-40B4-BE49-F238E27FC236}">
                <a16:creationId xmlns:a16="http://schemas.microsoft.com/office/drawing/2014/main" id="{76230446-DD19-4E54-A995-B5725CC9170D}"/>
              </a:ext>
            </a:extLst>
          </p:cNvPr>
          <p:cNvSpPr/>
          <p:nvPr/>
        </p:nvSpPr>
        <p:spPr>
          <a:xfrm>
            <a:off x="5610602" y="2841522"/>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cxnSp>
        <p:nvCxnSpPr>
          <p:cNvPr id="33" name="Connector: Elbow 32">
            <a:extLst>
              <a:ext uri="{FF2B5EF4-FFF2-40B4-BE49-F238E27FC236}">
                <a16:creationId xmlns:a16="http://schemas.microsoft.com/office/drawing/2014/main" id="{530DAD1E-EEB8-4E7C-B922-4CBA689558F1}"/>
              </a:ext>
            </a:extLst>
          </p:cNvPr>
          <p:cNvCxnSpPr>
            <a:cxnSpLocks/>
          </p:cNvCxnSpPr>
          <p:nvPr/>
        </p:nvCxnSpPr>
        <p:spPr>
          <a:xfrm rot="5400000">
            <a:off x="1848191" y="2205685"/>
            <a:ext cx="800000" cy="438655"/>
          </a:xfrm>
          <a:prstGeom prst="bentConnector3">
            <a:avLst>
              <a:gd name="adj1" fmla="val 4031"/>
            </a:avLst>
          </a:prstGeom>
          <a:ln w="25400">
            <a:tailEnd type="triangle"/>
          </a:ln>
        </p:spPr>
        <p:style>
          <a:lnRef idx="2">
            <a:schemeClr val="dk1"/>
          </a:lnRef>
          <a:fillRef idx="0">
            <a:schemeClr val="dk1"/>
          </a:fillRef>
          <a:effectRef idx="1">
            <a:schemeClr val="dk1"/>
          </a:effectRef>
          <a:fontRef idx="minor">
            <a:schemeClr val="tx1"/>
          </a:fontRef>
        </p:style>
      </p:cxnSp>
      <p:sp>
        <p:nvSpPr>
          <p:cNvPr id="37" name="Oval 36">
            <a:extLst>
              <a:ext uri="{FF2B5EF4-FFF2-40B4-BE49-F238E27FC236}">
                <a16:creationId xmlns:a16="http://schemas.microsoft.com/office/drawing/2014/main" id="{26B7A6B9-3389-4DF8-8F90-1184EEC1DF20}"/>
              </a:ext>
            </a:extLst>
          </p:cNvPr>
          <p:cNvSpPr/>
          <p:nvPr/>
        </p:nvSpPr>
        <p:spPr>
          <a:xfrm>
            <a:off x="5562083" y="3985830"/>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38" name="TextBox 37">
            <a:extLst>
              <a:ext uri="{FF2B5EF4-FFF2-40B4-BE49-F238E27FC236}">
                <a16:creationId xmlns:a16="http://schemas.microsoft.com/office/drawing/2014/main" id="{24F60CA5-83FC-47EC-BF8A-6A3A73DB1656}"/>
              </a:ext>
            </a:extLst>
          </p:cNvPr>
          <p:cNvSpPr txBox="1"/>
          <p:nvPr/>
        </p:nvSpPr>
        <p:spPr>
          <a:xfrm>
            <a:off x="8479046" y="3456065"/>
            <a:ext cx="2452253" cy="2308324"/>
          </a:xfrm>
          <a:prstGeom prst="rect">
            <a:avLst/>
          </a:prstGeom>
          <a:noFill/>
        </p:spPr>
        <p:txBody>
          <a:bodyPr wrap="square" rtlCol="0">
            <a:spAutoFit/>
          </a:bodyPr>
          <a:lstStyle/>
          <a:p>
            <a:r>
              <a:rPr lang="en-US" sz="1600" dirty="0"/>
              <a:t>So now with a +2e hole in the wire, electrons from further parts of the </a:t>
            </a:r>
          </a:p>
          <a:p>
            <a:r>
              <a:rPr lang="en-US" sz="1600" dirty="0"/>
              <a:t>wire will be attracted to the that region to fill and neutralize it, leaving +2e holes where they vacated, and so on, until we get to the Zn cathode.</a:t>
            </a:r>
          </a:p>
        </p:txBody>
      </p:sp>
      <p:cxnSp>
        <p:nvCxnSpPr>
          <p:cNvPr id="39" name="Connector: Elbow 38">
            <a:extLst>
              <a:ext uri="{FF2B5EF4-FFF2-40B4-BE49-F238E27FC236}">
                <a16:creationId xmlns:a16="http://schemas.microsoft.com/office/drawing/2014/main" id="{D6F3740B-7637-4EE5-B51C-E4C74F1E6159}"/>
              </a:ext>
            </a:extLst>
          </p:cNvPr>
          <p:cNvCxnSpPr>
            <a:cxnSpLocks/>
          </p:cNvCxnSpPr>
          <p:nvPr/>
        </p:nvCxnSpPr>
        <p:spPr>
          <a:xfrm rot="16200000" flipV="1">
            <a:off x="5478133" y="2323513"/>
            <a:ext cx="828489" cy="330876"/>
          </a:xfrm>
          <a:prstGeom prst="bentConnector3">
            <a:avLst>
              <a:gd name="adj1" fmla="val 101586"/>
            </a:avLst>
          </a:prstGeom>
          <a:ln w="25400">
            <a:tailEnd type="triangle"/>
          </a:ln>
        </p:spPr>
        <p:style>
          <a:lnRef idx="2">
            <a:schemeClr val="dk1"/>
          </a:lnRef>
          <a:fillRef idx="0">
            <a:schemeClr val="dk1"/>
          </a:fillRef>
          <a:effectRef idx="1">
            <a:schemeClr val="dk1"/>
          </a:effectRef>
          <a:fontRef idx="minor">
            <a:schemeClr val="tx1"/>
          </a:fontRef>
        </p:style>
      </p:cxnSp>
      <p:cxnSp>
        <p:nvCxnSpPr>
          <p:cNvPr id="52" name="Straight Arrow Connector 51">
            <a:extLst>
              <a:ext uri="{FF2B5EF4-FFF2-40B4-BE49-F238E27FC236}">
                <a16:creationId xmlns:a16="http://schemas.microsoft.com/office/drawing/2014/main" id="{16FCB340-63FC-4BC9-87D1-F93EF3E1D85F}"/>
              </a:ext>
            </a:extLst>
          </p:cNvPr>
          <p:cNvCxnSpPr>
            <a:cxnSpLocks/>
          </p:cNvCxnSpPr>
          <p:nvPr/>
        </p:nvCxnSpPr>
        <p:spPr>
          <a:xfrm flipV="1">
            <a:off x="6042830" y="3080507"/>
            <a:ext cx="14986" cy="85211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86B8D6A6-776F-460D-81C3-58DBE19589EA}"/>
              </a:ext>
            </a:extLst>
          </p:cNvPr>
          <p:cNvSpPr/>
          <p:nvPr/>
        </p:nvSpPr>
        <p:spPr>
          <a:xfrm>
            <a:off x="2925465" y="1966707"/>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cxnSp>
        <p:nvCxnSpPr>
          <p:cNvPr id="42" name="Straight Arrow Connector 41">
            <a:extLst>
              <a:ext uri="{FF2B5EF4-FFF2-40B4-BE49-F238E27FC236}">
                <a16:creationId xmlns:a16="http://schemas.microsoft.com/office/drawing/2014/main" id="{9310B086-4C38-4868-848E-01A09DBCA3E5}"/>
              </a:ext>
            </a:extLst>
          </p:cNvPr>
          <p:cNvCxnSpPr>
            <a:cxnSpLocks/>
          </p:cNvCxnSpPr>
          <p:nvPr/>
        </p:nvCxnSpPr>
        <p:spPr>
          <a:xfrm flipH="1" flipV="1">
            <a:off x="3517671" y="2097156"/>
            <a:ext cx="1438493" cy="20075"/>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097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13"/>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42"/>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7"/>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25"/>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39"/>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22"/>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1" nodeType="clickEffect">
                                  <p:stCondLst>
                                    <p:cond delay="0"/>
                                  </p:stCondLst>
                                  <p:childTnLst>
                                    <p:set>
                                      <p:cBhvr>
                                        <p:cTn id="94" dur="1" fill="hold">
                                          <p:stCondLst>
                                            <p:cond delay="0"/>
                                          </p:stCondLst>
                                        </p:cTn>
                                        <p:tgtEl>
                                          <p:spTgt spid="26"/>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19" grpId="1" animBg="1"/>
      <p:bldP spid="20" grpId="0" animBg="1"/>
      <p:bldP spid="22" grpId="0" animBg="1"/>
      <p:bldP spid="22" grpId="1" animBg="1"/>
      <p:bldP spid="23" grpId="0" animBg="1"/>
      <p:bldP spid="23" grpId="1" animBg="1"/>
      <p:bldP spid="25" grpId="0" animBg="1"/>
      <p:bldP spid="25" grpId="1" animBg="1"/>
      <p:bldP spid="26" grpId="0" animBg="1"/>
      <p:bldP spid="26" grpId="1" animBg="1"/>
      <p:bldP spid="37" grpId="0" animBg="1"/>
      <p:bldP spid="13" grpId="0" animBg="1"/>
      <p:bldP spid="13"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97611-2D7D-411E-AEBB-FA006F91D462}"/>
              </a:ext>
            </a:extLst>
          </p:cNvPr>
          <p:cNvSpPr txBox="1">
            <a:spLocks/>
          </p:cNvSpPr>
          <p:nvPr/>
        </p:nvSpPr>
        <p:spPr>
          <a:xfrm>
            <a:off x="4430172" y="264949"/>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graphicFrame>
        <p:nvGraphicFramePr>
          <p:cNvPr id="3" name="Object 2">
            <a:extLst>
              <a:ext uri="{FF2B5EF4-FFF2-40B4-BE49-F238E27FC236}">
                <a16:creationId xmlns:a16="http://schemas.microsoft.com/office/drawing/2014/main" id="{3FF6F011-8072-4DB9-B0C8-78A723FA1A00}"/>
              </a:ext>
            </a:extLst>
          </p:cNvPr>
          <p:cNvGraphicFramePr>
            <a:graphicFrameLocks noChangeAspect="1"/>
          </p:cNvGraphicFramePr>
          <p:nvPr>
            <p:extLst>
              <p:ext uri="{D42A27DB-BD31-4B8C-83A1-F6EECF244321}">
                <p14:modId xmlns:p14="http://schemas.microsoft.com/office/powerpoint/2010/main" val="3224202613"/>
              </p:ext>
            </p:extLst>
          </p:nvPr>
        </p:nvGraphicFramePr>
        <p:xfrm>
          <a:off x="508725" y="1235510"/>
          <a:ext cx="7842893" cy="5541770"/>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2" name="Object 1">
                        <a:extLst>
                          <a:ext uri="{FF2B5EF4-FFF2-40B4-BE49-F238E27FC236}">
                            <a16:creationId xmlns:a16="http://schemas.microsoft.com/office/drawing/2014/main" id="{8E76023E-9F70-4135-95E1-067A7D1BC1BB}"/>
                          </a:ext>
                        </a:extLst>
                      </p:cNvPr>
                      <p:cNvPicPr>
                        <a:picLocks noChangeAspect="1" noChangeArrowheads="1"/>
                      </p:cNvPicPr>
                      <p:nvPr/>
                    </p:nvPicPr>
                    <p:blipFill>
                      <a:blip r:embed="rId3"/>
                      <a:srcRect/>
                      <a:stretch>
                        <a:fillRect/>
                      </a:stretch>
                    </p:blipFill>
                    <p:spPr bwMode="auto">
                      <a:xfrm>
                        <a:off x="508725" y="1235510"/>
                        <a:ext cx="7842893" cy="5541770"/>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CE092D7D-F1BC-4CA0-97C4-16628819CA38}"/>
              </a:ext>
            </a:extLst>
          </p:cNvPr>
          <p:cNvSpPr/>
          <p:nvPr/>
        </p:nvSpPr>
        <p:spPr>
          <a:xfrm>
            <a:off x="5463438" y="5705147"/>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5" name="Rectangle 4">
            <a:extLst>
              <a:ext uri="{FF2B5EF4-FFF2-40B4-BE49-F238E27FC236}">
                <a16:creationId xmlns:a16="http://schemas.microsoft.com/office/drawing/2014/main" id="{E38C3B29-BE33-4C96-AF66-9ADA2AFE6D11}"/>
              </a:ext>
            </a:extLst>
          </p:cNvPr>
          <p:cNvSpPr/>
          <p:nvPr/>
        </p:nvSpPr>
        <p:spPr>
          <a:xfrm rot="249638">
            <a:off x="1171381" y="5618840"/>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6" name="Rectangle 5">
            <a:extLst>
              <a:ext uri="{FF2B5EF4-FFF2-40B4-BE49-F238E27FC236}">
                <a16:creationId xmlns:a16="http://schemas.microsoft.com/office/drawing/2014/main" id="{C438FF11-A940-4748-BF71-FDA6C9818FA4}"/>
              </a:ext>
            </a:extLst>
          </p:cNvPr>
          <p:cNvSpPr/>
          <p:nvPr/>
        </p:nvSpPr>
        <p:spPr>
          <a:xfrm rot="1070557">
            <a:off x="3017389" y="5506442"/>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7" name="Rectangle 6">
            <a:extLst>
              <a:ext uri="{FF2B5EF4-FFF2-40B4-BE49-F238E27FC236}">
                <a16:creationId xmlns:a16="http://schemas.microsoft.com/office/drawing/2014/main" id="{8269EEE0-A7ED-4A92-9F47-3E0EFF018009}"/>
              </a:ext>
            </a:extLst>
          </p:cNvPr>
          <p:cNvSpPr/>
          <p:nvPr/>
        </p:nvSpPr>
        <p:spPr>
          <a:xfrm rot="5061710">
            <a:off x="882025" y="4540203"/>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8" name="Rectangle 7">
            <a:extLst>
              <a:ext uri="{FF2B5EF4-FFF2-40B4-BE49-F238E27FC236}">
                <a16:creationId xmlns:a16="http://schemas.microsoft.com/office/drawing/2014/main" id="{AD303883-D2F3-4D8F-B504-6C71D2B4D63B}"/>
              </a:ext>
            </a:extLst>
          </p:cNvPr>
          <p:cNvSpPr/>
          <p:nvPr/>
        </p:nvSpPr>
        <p:spPr>
          <a:xfrm rot="2517474">
            <a:off x="2972946" y="4463928"/>
            <a:ext cx="1040296" cy="406433"/>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         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9" name="Rectangle 8">
            <a:extLst>
              <a:ext uri="{FF2B5EF4-FFF2-40B4-BE49-F238E27FC236}">
                <a16:creationId xmlns:a16="http://schemas.microsoft.com/office/drawing/2014/main" id="{5212D910-66CB-48ED-9884-0943A40DB2EB}"/>
              </a:ext>
            </a:extLst>
          </p:cNvPr>
          <p:cNvSpPr/>
          <p:nvPr/>
        </p:nvSpPr>
        <p:spPr>
          <a:xfrm rot="2899550">
            <a:off x="6478442" y="4408098"/>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0" name="Rectangle 9">
            <a:extLst>
              <a:ext uri="{FF2B5EF4-FFF2-40B4-BE49-F238E27FC236}">
                <a16:creationId xmlns:a16="http://schemas.microsoft.com/office/drawing/2014/main" id="{070C37BB-8848-4FF3-80A6-85EF70459CFC}"/>
              </a:ext>
            </a:extLst>
          </p:cNvPr>
          <p:cNvSpPr/>
          <p:nvPr/>
        </p:nvSpPr>
        <p:spPr>
          <a:xfrm rot="2899550">
            <a:off x="6483998" y="5378420"/>
            <a:ext cx="104029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1" name="Rectangle 10">
            <a:extLst>
              <a:ext uri="{FF2B5EF4-FFF2-40B4-BE49-F238E27FC236}">
                <a16:creationId xmlns:a16="http://schemas.microsoft.com/office/drawing/2014/main" id="{893943E0-F253-4232-9919-63BBE0919D14}"/>
              </a:ext>
            </a:extLst>
          </p:cNvPr>
          <p:cNvSpPr/>
          <p:nvPr/>
        </p:nvSpPr>
        <p:spPr>
          <a:xfrm rot="16200000">
            <a:off x="4321296" y="5433365"/>
            <a:ext cx="1019385" cy="41937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2" name="Rectangle 11">
            <a:extLst>
              <a:ext uri="{FF2B5EF4-FFF2-40B4-BE49-F238E27FC236}">
                <a16:creationId xmlns:a16="http://schemas.microsoft.com/office/drawing/2014/main" id="{865A5D16-2D86-44D9-8A3A-DF502A5C6991}"/>
              </a:ext>
            </a:extLst>
          </p:cNvPr>
          <p:cNvSpPr/>
          <p:nvPr/>
        </p:nvSpPr>
        <p:spPr>
          <a:xfrm>
            <a:off x="2058372" y="5071921"/>
            <a:ext cx="570727" cy="406433"/>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p>
        </p:txBody>
      </p:sp>
      <p:sp>
        <p:nvSpPr>
          <p:cNvPr id="21" name="Oval 20">
            <a:extLst>
              <a:ext uri="{FF2B5EF4-FFF2-40B4-BE49-F238E27FC236}">
                <a16:creationId xmlns:a16="http://schemas.microsoft.com/office/drawing/2014/main" id="{BF02B63C-B24C-4D87-A2CF-3C0C4A242FB5}"/>
              </a:ext>
            </a:extLst>
          </p:cNvPr>
          <p:cNvSpPr/>
          <p:nvPr/>
        </p:nvSpPr>
        <p:spPr>
          <a:xfrm>
            <a:off x="5435409" y="3844528"/>
            <a:ext cx="660591" cy="323734"/>
          </a:xfrm>
          <a:prstGeom prst="ellipse">
            <a:avLst/>
          </a:prstGeom>
          <a:solidFill>
            <a:schemeClr val="bg1"/>
          </a:solidFill>
          <a:ln>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sp>
        <p:nvSpPr>
          <p:cNvPr id="27" name="TextBox 26">
            <a:extLst>
              <a:ext uri="{FF2B5EF4-FFF2-40B4-BE49-F238E27FC236}">
                <a16:creationId xmlns:a16="http://schemas.microsoft.com/office/drawing/2014/main" id="{B450C65D-1DCE-449B-9E27-D7DF2825C728}"/>
              </a:ext>
            </a:extLst>
          </p:cNvPr>
          <p:cNvSpPr txBox="1"/>
          <p:nvPr/>
        </p:nvSpPr>
        <p:spPr>
          <a:xfrm>
            <a:off x="8507354" y="1944805"/>
            <a:ext cx="3136740" cy="2862322"/>
          </a:xfrm>
          <a:prstGeom prst="rect">
            <a:avLst/>
          </a:prstGeom>
          <a:noFill/>
        </p:spPr>
        <p:txBody>
          <a:bodyPr wrap="square" rtlCol="0">
            <a:spAutoFit/>
          </a:bodyPr>
          <a:lstStyle/>
          <a:p>
            <a:r>
              <a:rPr lang="en-US" dirty="0"/>
              <a:t>Now with an electron hole in the Zn anode, a Zn atom will ‘want’ to give up two of its electrons to neutralize it, and then detach into the zinc sulfate solution.</a:t>
            </a:r>
          </a:p>
          <a:p>
            <a:endParaRPr lang="en-US" dirty="0"/>
          </a:p>
          <a:p>
            <a:r>
              <a:rPr lang="en-US" dirty="0"/>
              <a:t>Now we have a dangling Zn</a:t>
            </a:r>
            <a:r>
              <a:rPr lang="en-US" baseline="30000" dirty="0"/>
              <a:t>2+</a:t>
            </a:r>
            <a:r>
              <a:rPr lang="en-US" dirty="0"/>
              <a:t> ion in solution, and guess whose </a:t>
            </a:r>
            <a:r>
              <a:rPr lang="en-US" dirty="0" err="1"/>
              <a:t>gonna</a:t>
            </a:r>
            <a:r>
              <a:rPr lang="en-US" dirty="0"/>
              <a:t> want to visit?</a:t>
            </a:r>
          </a:p>
        </p:txBody>
      </p:sp>
      <p:sp>
        <p:nvSpPr>
          <p:cNvPr id="28" name="Rectangle 27">
            <a:extLst>
              <a:ext uri="{FF2B5EF4-FFF2-40B4-BE49-F238E27FC236}">
                <a16:creationId xmlns:a16="http://schemas.microsoft.com/office/drawing/2014/main" id="{D3F7317B-E91A-46B1-A653-93BC2A9BB3BD}"/>
              </a:ext>
            </a:extLst>
          </p:cNvPr>
          <p:cNvSpPr/>
          <p:nvPr/>
        </p:nvSpPr>
        <p:spPr>
          <a:xfrm>
            <a:off x="4505412" y="4347267"/>
            <a:ext cx="535266" cy="406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endParaRPr lang="en-US" sz="1600" dirty="0">
              <a:solidFill>
                <a:schemeClr val="tx1"/>
              </a:solidFill>
            </a:endParaRPr>
          </a:p>
        </p:txBody>
      </p:sp>
      <p:sp>
        <p:nvSpPr>
          <p:cNvPr id="29" name="Rectangle 28">
            <a:extLst>
              <a:ext uri="{FF2B5EF4-FFF2-40B4-BE49-F238E27FC236}">
                <a16:creationId xmlns:a16="http://schemas.microsoft.com/office/drawing/2014/main" id="{3F866D98-4549-4AB3-89BA-11196A7D217D}"/>
              </a:ext>
            </a:extLst>
          </p:cNvPr>
          <p:cNvSpPr/>
          <p:nvPr/>
        </p:nvSpPr>
        <p:spPr>
          <a:xfrm>
            <a:off x="5542500" y="4962810"/>
            <a:ext cx="465463" cy="40643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p>
        </p:txBody>
      </p:sp>
      <p:sp>
        <p:nvSpPr>
          <p:cNvPr id="30" name="Oval 29">
            <a:extLst>
              <a:ext uri="{FF2B5EF4-FFF2-40B4-BE49-F238E27FC236}">
                <a16:creationId xmlns:a16="http://schemas.microsoft.com/office/drawing/2014/main" id="{7174878B-FB70-4E9F-AD55-EA49C58FF8B7}"/>
              </a:ext>
            </a:extLst>
          </p:cNvPr>
          <p:cNvSpPr/>
          <p:nvPr/>
        </p:nvSpPr>
        <p:spPr>
          <a:xfrm>
            <a:off x="5450755" y="4099484"/>
            <a:ext cx="612072" cy="260897"/>
          </a:xfrm>
          <a:prstGeom prst="ellipse">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-2e</a:t>
            </a:r>
            <a:endParaRPr lang="en-US" sz="1600" dirty="0">
              <a:solidFill>
                <a:schemeClr val="tx1"/>
              </a:solidFill>
            </a:endParaRPr>
          </a:p>
        </p:txBody>
      </p:sp>
      <p:cxnSp>
        <p:nvCxnSpPr>
          <p:cNvPr id="32" name="Straight Arrow Connector 31">
            <a:extLst>
              <a:ext uri="{FF2B5EF4-FFF2-40B4-BE49-F238E27FC236}">
                <a16:creationId xmlns:a16="http://schemas.microsoft.com/office/drawing/2014/main" id="{42DA071C-35A3-4E48-B4DF-A2B1CCC9F384}"/>
              </a:ext>
            </a:extLst>
          </p:cNvPr>
          <p:cNvCxnSpPr>
            <a:cxnSpLocks/>
          </p:cNvCxnSpPr>
          <p:nvPr/>
        </p:nvCxnSpPr>
        <p:spPr>
          <a:xfrm flipV="1">
            <a:off x="5775231" y="4472609"/>
            <a:ext cx="0" cy="35495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23507EC-634C-488B-B865-D8895150B593}"/>
              </a:ext>
            </a:extLst>
          </p:cNvPr>
          <p:cNvCxnSpPr/>
          <p:nvPr/>
        </p:nvCxnSpPr>
        <p:spPr>
          <a:xfrm flipH="1" flipV="1">
            <a:off x="5138530" y="4743419"/>
            <a:ext cx="296879" cy="21939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D4B69BA3-130C-43DA-B25C-985945061BF1}"/>
              </a:ext>
            </a:extLst>
          </p:cNvPr>
          <p:cNvSpPr/>
          <p:nvPr/>
        </p:nvSpPr>
        <p:spPr>
          <a:xfrm>
            <a:off x="5542500" y="4966456"/>
            <a:ext cx="465461" cy="39403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5334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3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3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3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animBg="1"/>
      <p:bldP spid="29" grpId="1" animBg="1"/>
      <p:bldP spid="30" grpId="0" animBg="1"/>
      <p:bldP spid="30" grpId="1"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9E77D-F961-48D0-B099-882A6C246492}"/>
              </a:ext>
            </a:extLst>
          </p:cNvPr>
          <p:cNvSpPr txBox="1">
            <a:spLocks/>
          </p:cNvSpPr>
          <p:nvPr/>
        </p:nvSpPr>
        <p:spPr>
          <a:xfrm>
            <a:off x="4430172" y="264949"/>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graphicFrame>
        <p:nvGraphicFramePr>
          <p:cNvPr id="3" name="Object 2">
            <a:extLst>
              <a:ext uri="{FF2B5EF4-FFF2-40B4-BE49-F238E27FC236}">
                <a16:creationId xmlns:a16="http://schemas.microsoft.com/office/drawing/2014/main" id="{3663B337-541E-4796-918E-F246FC2D70A1}"/>
              </a:ext>
            </a:extLst>
          </p:cNvPr>
          <p:cNvGraphicFramePr>
            <a:graphicFrameLocks noChangeAspect="1"/>
          </p:cNvGraphicFramePr>
          <p:nvPr>
            <p:extLst>
              <p:ext uri="{D42A27DB-BD31-4B8C-83A1-F6EECF244321}">
                <p14:modId xmlns:p14="http://schemas.microsoft.com/office/powerpoint/2010/main" val="2139686203"/>
              </p:ext>
            </p:extLst>
          </p:nvPr>
        </p:nvGraphicFramePr>
        <p:xfrm>
          <a:off x="399395" y="916808"/>
          <a:ext cx="7293492" cy="5077113"/>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3" name="Object 2">
                        <a:extLst>
                          <a:ext uri="{FF2B5EF4-FFF2-40B4-BE49-F238E27FC236}">
                            <a16:creationId xmlns:a16="http://schemas.microsoft.com/office/drawing/2014/main" id="{3FF6F011-8072-4DB9-B0C8-78A723FA1A00}"/>
                          </a:ext>
                        </a:extLst>
                      </p:cNvPr>
                      <p:cNvPicPr>
                        <a:picLocks noChangeAspect="1" noChangeArrowheads="1"/>
                      </p:cNvPicPr>
                      <p:nvPr/>
                    </p:nvPicPr>
                    <p:blipFill>
                      <a:blip r:embed="rId3"/>
                      <a:srcRect/>
                      <a:stretch>
                        <a:fillRect/>
                      </a:stretch>
                    </p:blipFill>
                    <p:spPr bwMode="auto">
                      <a:xfrm>
                        <a:off x="399395" y="916808"/>
                        <a:ext cx="7293492" cy="5077113"/>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775FDDDA-5B55-470E-BC85-BA33259E735B}"/>
              </a:ext>
            </a:extLst>
          </p:cNvPr>
          <p:cNvSpPr/>
          <p:nvPr/>
        </p:nvSpPr>
        <p:spPr>
          <a:xfrm>
            <a:off x="5841104" y="4940588"/>
            <a:ext cx="967422" cy="3704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5" name="Rectangle 4">
            <a:extLst>
              <a:ext uri="{FF2B5EF4-FFF2-40B4-BE49-F238E27FC236}">
                <a16:creationId xmlns:a16="http://schemas.microsoft.com/office/drawing/2014/main" id="{44D4BAA0-9EFA-45E2-8751-54B0BBE85A9C}"/>
              </a:ext>
            </a:extLst>
          </p:cNvPr>
          <p:cNvSpPr/>
          <p:nvPr/>
        </p:nvSpPr>
        <p:spPr>
          <a:xfrm rot="249638">
            <a:off x="991908" y="5005852"/>
            <a:ext cx="967422" cy="370465"/>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6" name="Rectangle 5">
            <a:extLst>
              <a:ext uri="{FF2B5EF4-FFF2-40B4-BE49-F238E27FC236}">
                <a16:creationId xmlns:a16="http://schemas.microsoft.com/office/drawing/2014/main" id="{F0022573-2139-44B8-9ECB-B706ECB07308}"/>
              </a:ext>
            </a:extLst>
          </p:cNvPr>
          <p:cNvSpPr/>
          <p:nvPr/>
        </p:nvSpPr>
        <p:spPr>
          <a:xfrm rot="1070557">
            <a:off x="2549279" y="4895863"/>
            <a:ext cx="967422" cy="370465"/>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7" name="Rectangle 6">
            <a:extLst>
              <a:ext uri="{FF2B5EF4-FFF2-40B4-BE49-F238E27FC236}">
                <a16:creationId xmlns:a16="http://schemas.microsoft.com/office/drawing/2014/main" id="{053B4240-7E92-44A1-8C13-360419BFA852}"/>
              </a:ext>
            </a:extLst>
          </p:cNvPr>
          <p:cNvSpPr/>
          <p:nvPr/>
        </p:nvSpPr>
        <p:spPr>
          <a:xfrm rot="5061710">
            <a:off x="766855" y="3876575"/>
            <a:ext cx="948234" cy="377962"/>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8" name="Rectangle 7">
            <a:extLst>
              <a:ext uri="{FF2B5EF4-FFF2-40B4-BE49-F238E27FC236}">
                <a16:creationId xmlns:a16="http://schemas.microsoft.com/office/drawing/2014/main" id="{13687478-A5EE-48E6-8891-72117F11AF4C}"/>
              </a:ext>
            </a:extLst>
          </p:cNvPr>
          <p:cNvSpPr/>
          <p:nvPr/>
        </p:nvSpPr>
        <p:spPr>
          <a:xfrm rot="2517474">
            <a:off x="2646877" y="3811004"/>
            <a:ext cx="636684" cy="475987"/>
          </a:xfrm>
          <a:prstGeom prst="rec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9" name="Rectangle 8">
            <a:extLst>
              <a:ext uri="{FF2B5EF4-FFF2-40B4-BE49-F238E27FC236}">
                <a16:creationId xmlns:a16="http://schemas.microsoft.com/office/drawing/2014/main" id="{4D531249-8244-4310-92D0-C2060257F0D5}"/>
              </a:ext>
            </a:extLst>
          </p:cNvPr>
          <p:cNvSpPr/>
          <p:nvPr/>
        </p:nvSpPr>
        <p:spPr>
          <a:xfrm>
            <a:off x="5999845" y="3646521"/>
            <a:ext cx="948234" cy="3898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0" name="Rectangle 9">
            <a:extLst>
              <a:ext uri="{FF2B5EF4-FFF2-40B4-BE49-F238E27FC236}">
                <a16:creationId xmlns:a16="http://schemas.microsoft.com/office/drawing/2014/main" id="{958107D4-3570-43E5-8FA8-26612E215581}"/>
              </a:ext>
            </a:extLst>
          </p:cNvPr>
          <p:cNvSpPr/>
          <p:nvPr/>
        </p:nvSpPr>
        <p:spPr>
          <a:xfrm rot="191690">
            <a:off x="5990050" y="4259879"/>
            <a:ext cx="948234" cy="37796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1" name="Rectangle 10">
            <a:extLst>
              <a:ext uri="{FF2B5EF4-FFF2-40B4-BE49-F238E27FC236}">
                <a16:creationId xmlns:a16="http://schemas.microsoft.com/office/drawing/2014/main" id="{0EF3C95A-9F59-45FF-B99F-ACBF5AB6BB26}"/>
              </a:ext>
            </a:extLst>
          </p:cNvPr>
          <p:cNvSpPr/>
          <p:nvPr/>
        </p:nvSpPr>
        <p:spPr>
          <a:xfrm>
            <a:off x="4692366" y="5081095"/>
            <a:ext cx="929173" cy="39000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sp>
        <p:nvSpPr>
          <p:cNvPr id="12" name="Rectangle 11">
            <a:extLst>
              <a:ext uri="{FF2B5EF4-FFF2-40B4-BE49-F238E27FC236}">
                <a16:creationId xmlns:a16="http://schemas.microsoft.com/office/drawing/2014/main" id="{0551F57D-8463-4F79-ADF4-FE37F712E726}"/>
              </a:ext>
            </a:extLst>
          </p:cNvPr>
          <p:cNvSpPr/>
          <p:nvPr/>
        </p:nvSpPr>
        <p:spPr>
          <a:xfrm>
            <a:off x="1858302" y="4367816"/>
            <a:ext cx="530747" cy="370465"/>
          </a:xfrm>
          <a:prstGeom prst="rect">
            <a:avLst/>
          </a:prstGeom>
          <a:solidFill>
            <a:srgbClr val="CC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Cu</a:t>
            </a:r>
          </a:p>
        </p:txBody>
      </p:sp>
      <p:sp>
        <p:nvSpPr>
          <p:cNvPr id="14" name="Rectangle 13">
            <a:extLst>
              <a:ext uri="{FF2B5EF4-FFF2-40B4-BE49-F238E27FC236}">
                <a16:creationId xmlns:a16="http://schemas.microsoft.com/office/drawing/2014/main" id="{508DB2B7-2258-4757-B275-7BF4EC8D7C59}"/>
              </a:ext>
            </a:extLst>
          </p:cNvPr>
          <p:cNvSpPr/>
          <p:nvPr/>
        </p:nvSpPr>
        <p:spPr>
          <a:xfrm>
            <a:off x="4180038" y="3667980"/>
            <a:ext cx="549562" cy="49821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endParaRPr lang="en-US" sz="1600" dirty="0">
              <a:solidFill>
                <a:schemeClr val="tx1"/>
              </a:solidFill>
            </a:endParaRPr>
          </a:p>
        </p:txBody>
      </p:sp>
      <p:sp>
        <p:nvSpPr>
          <p:cNvPr id="19" name="Rectangle 18">
            <a:extLst>
              <a:ext uri="{FF2B5EF4-FFF2-40B4-BE49-F238E27FC236}">
                <a16:creationId xmlns:a16="http://schemas.microsoft.com/office/drawing/2014/main" id="{C0EA3501-8EBB-49F2-B00B-A93D60C6B5B4}"/>
              </a:ext>
            </a:extLst>
          </p:cNvPr>
          <p:cNvSpPr/>
          <p:nvPr/>
        </p:nvSpPr>
        <p:spPr>
          <a:xfrm>
            <a:off x="5125056" y="4340934"/>
            <a:ext cx="432855" cy="3591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F08499EB-C026-4E13-89DB-0BD877E79D63}"/>
              </a:ext>
            </a:extLst>
          </p:cNvPr>
          <p:cNvSpPr txBox="1"/>
          <p:nvPr/>
        </p:nvSpPr>
        <p:spPr>
          <a:xfrm>
            <a:off x="7874594" y="2844225"/>
            <a:ext cx="3804311" cy="584775"/>
          </a:xfrm>
          <a:prstGeom prst="rect">
            <a:avLst/>
          </a:prstGeom>
          <a:noFill/>
        </p:spPr>
        <p:txBody>
          <a:bodyPr wrap="none" rtlCol="0">
            <a:spAutoFit/>
          </a:bodyPr>
          <a:lstStyle/>
          <a:p>
            <a:r>
              <a:rPr lang="en-US" sz="1600" dirty="0"/>
              <a:t>Now the sulfate ion will diffuse through</a:t>
            </a:r>
          </a:p>
          <a:p>
            <a:r>
              <a:rPr lang="en-US" sz="1600" dirty="0"/>
              <a:t>the membrane to connect with the Zn ion.  </a:t>
            </a:r>
          </a:p>
        </p:txBody>
      </p:sp>
      <p:cxnSp>
        <p:nvCxnSpPr>
          <p:cNvPr id="25" name="Straight Arrow Connector 24">
            <a:extLst>
              <a:ext uri="{FF2B5EF4-FFF2-40B4-BE49-F238E27FC236}">
                <a16:creationId xmlns:a16="http://schemas.microsoft.com/office/drawing/2014/main" id="{A96EA955-C827-45D6-B74B-F8AD79A2E987}"/>
              </a:ext>
            </a:extLst>
          </p:cNvPr>
          <p:cNvCxnSpPr>
            <a:cxnSpLocks/>
          </p:cNvCxnSpPr>
          <p:nvPr/>
        </p:nvCxnSpPr>
        <p:spPr>
          <a:xfrm>
            <a:off x="3422652" y="3925957"/>
            <a:ext cx="662331" cy="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5CB7DDB-FDE5-4352-A048-ACB96CA22FEE}"/>
              </a:ext>
            </a:extLst>
          </p:cNvPr>
          <p:cNvSpPr/>
          <p:nvPr/>
        </p:nvSpPr>
        <p:spPr>
          <a:xfrm rot="16200000">
            <a:off x="3747040" y="4776243"/>
            <a:ext cx="929173" cy="39000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Zn</a:t>
            </a:r>
            <a:r>
              <a:rPr lang="en-US" sz="1600" baseline="30000" dirty="0">
                <a:solidFill>
                  <a:schemeClr val="tx1"/>
                </a:solidFill>
              </a:rPr>
              <a:t>2+</a:t>
            </a:r>
            <a:r>
              <a:rPr lang="en-US" sz="1600" dirty="0">
                <a:solidFill>
                  <a:schemeClr val="tx1"/>
                </a:solidFill>
              </a:rPr>
              <a:t>SO</a:t>
            </a:r>
            <a:r>
              <a:rPr lang="en-US" sz="1600" baseline="-25000" dirty="0">
                <a:solidFill>
                  <a:schemeClr val="tx1"/>
                </a:solidFill>
              </a:rPr>
              <a:t>4</a:t>
            </a:r>
            <a:r>
              <a:rPr lang="en-US" sz="1600" baseline="30000" dirty="0">
                <a:solidFill>
                  <a:schemeClr val="tx1"/>
                </a:solidFill>
              </a:rPr>
              <a:t>2-</a:t>
            </a:r>
            <a:endParaRPr lang="en-US" sz="1600" dirty="0">
              <a:solidFill>
                <a:schemeClr val="tx1"/>
              </a:solidFill>
            </a:endParaRPr>
          </a:p>
        </p:txBody>
      </p:sp>
      <p:cxnSp>
        <p:nvCxnSpPr>
          <p:cNvPr id="29" name="Straight Arrow Connector 28">
            <a:extLst>
              <a:ext uri="{FF2B5EF4-FFF2-40B4-BE49-F238E27FC236}">
                <a16:creationId xmlns:a16="http://schemas.microsoft.com/office/drawing/2014/main" id="{4A95C5DD-306F-4803-96ED-D2BA6F862952}"/>
              </a:ext>
            </a:extLst>
          </p:cNvPr>
          <p:cNvCxnSpPr/>
          <p:nvPr/>
        </p:nvCxnSpPr>
        <p:spPr>
          <a:xfrm flipH="1">
            <a:off x="4278974" y="4222026"/>
            <a:ext cx="237547" cy="2050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478FA70-FC0F-471E-972D-0D26106FCB7C}"/>
              </a:ext>
            </a:extLst>
          </p:cNvPr>
          <p:cNvSpPr txBox="1"/>
          <p:nvPr/>
        </p:nvSpPr>
        <p:spPr>
          <a:xfrm>
            <a:off x="7885295" y="3792209"/>
            <a:ext cx="3995389" cy="1354217"/>
          </a:xfrm>
          <a:prstGeom prst="rect">
            <a:avLst/>
          </a:prstGeom>
          <a:noFill/>
        </p:spPr>
        <p:txBody>
          <a:bodyPr wrap="none" rtlCol="0">
            <a:spAutoFit/>
          </a:bodyPr>
          <a:lstStyle/>
          <a:p>
            <a:r>
              <a:rPr lang="en-US" sz="1600" dirty="0"/>
              <a:t>And then the process will repeat.  As you</a:t>
            </a:r>
          </a:p>
          <a:p>
            <a:r>
              <a:rPr lang="en-US" sz="1600" dirty="0"/>
              <a:t>can see, eventually it must come to an end</a:t>
            </a:r>
          </a:p>
          <a:p>
            <a:r>
              <a:rPr lang="en-US" sz="1600" dirty="0"/>
              <a:t>since on the left, all the Cu is plating onto the </a:t>
            </a:r>
          </a:p>
          <a:p>
            <a:r>
              <a:rPr lang="en-US" sz="1600" dirty="0"/>
              <a:t>anode, all the sulfate is migrating to the </a:t>
            </a:r>
          </a:p>
          <a:p>
            <a:r>
              <a:rPr lang="en-US" sz="1600" dirty="0"/>
              <a:t>right, and the Zn cathode is dissolving.</a:t>
            </a:r>
          </a:p>
        </p:txBody>
      </p:sp>
    </p:spTree>
    <p:extLst>
      <p:ext uri="{BB962C8B-B14F-4D97-AF65-F5344CB8AC3E}">
        <p14:creationId xmlns:p14="http://schemas.microsoft.com/office/powerpoint/2010/main" val="37893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2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23" grpId="0"/>
      <p:bldP spid="27"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D104D723-1679-4628-A4F3-EA9751887094}"/>
              </a:ext>
            </a:extLst>
          </p:cNvPr>
          <p:cNvSpPr txBox="1">
            <a:spLocks/>
          </p:cNvSpPr>
          <p:nvPr/>
        </p:nvSpPr>
        <p:spPr>
          <a:xfrm>
            <a:off x="4430172" y="264949"/>
            <a:ext cx="2873071" cy="5971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B.1 Batteries</a:t>
            </a:r>
          </a:p>
        </p:txBody>
      </p:sp>
      <p:graphicFrame>
        <p:nvGraphicFramePr>
          <p:cNvPr id="16" name="Object 15">
            <a:extLst>
              <a:ext uri="{FF2B5EF4-FFF2-40B4-BE49-F238E27FC236}">
                <a16:creationId xmlns:a16="http://schemas.microsoft.com/office/drawing/2014/main" id="{14EB0E3B-377A-4C2E-A2E3-E54574E97365}"/>
              </a:ext>
            </a:extLst>
          </p:cNvPr>
          <p:cNvGraphicFramePr>
            <a:graphicFrameLocks noChangeAspect="1"/>
          </p:cNvGraphicFramePr>
          <p:nvPr>
            <p:extLst>
              <p:ext uri="{D42A27DB-BD31-4B8C-83A1-F6EECF244321}">
                <p14:modId xmlns:p14="http://schemas.microsoft.com/office/powerpoint/2010/main" val="997791430"/>
              </p:ext>
            </p:extLst>
          </p:nvPr>
        </p:nvGraphicFramePr>
        <p:xfrm>
          <a:off x="665410" y="954533"/>
          <a:ext cx="4247265" cy="3001108"/>
        </p:xfrm>
        <a:graphic>
          <a:graphicData uri="http://schemas.openxmlformats.org/presentationml/2006/ole">
            <mc:AlternateContent xmlns:mc="http://schemas.openxmlformats.org/markup-compatibility/2006">
              <mc:Choice xmlns:v="urn:schemas-microsoft-com:vml" Requires="v">
                <p:oleObj name="Bitmap Image" r:id="rId2" imgW="2263320" imgH="1600200" progId="Paint.Picture">
                  <p:embed/>
                </p:oleObj>
              </mc:Choice>
              <mc:Fallback>
                <p:oleObj name="Bitmap Image" r:id="rId2" imgW="2263320" imgH="1600200" progId="Paint.Picture">
                  <p:embed/>
                  <p:pic>
                    <p:nvPicPr>
                      <p:cNvPr id="20" name="Object 19">
                        <a:extLst>
                          <a:ext uri="{FF2B5EF4-FFF2-40B4-BE49-F238E27FC236}">
                            <a16:creationId xmlns:a16="http://schemas.microsoft.com/office/drawing/2014/main" id="{5EF0A59A-4B74-4C5C-A6B8-38F4D07D6CFF}"/>
                          </a:ext>
                        </a:extLst>
                      </p:cNvPr>
                      <p:cNvPicPr>
                        <a:picLocks noChangeAspect="1" noChangeArrowheads="1"/>
                      </p:cNvPicPr>
                      <p:nvPr/>
                    </p:nvPicPr>
                    <p:blipFill>
                      <a:blip r:embed="rId3"/>
                      <a:srcRect/>
                      <a:stretch>
                        <a:fillRect/>
                      </a:stretch>
                    </p:blipFill>
                    <p:spPr bwMode="auto">
                      <a:xfrm>
                        <a:off x="665410" y="954533"/>
                        <a:ext cx="4247265" cy="3001108"/>
                      </a:xfrm>
                      <a:prstGeom prst="rect">
                        <a:avLst/>
                      </a:prstGeom>
                      <a:noFill/>
                    </p:spPr>
                  </p:pic>
                </p:oleObj>
              </mc:Fallback>
            </mc:AlternateContent>
          </a:graphicData>
        </a:graphic>
      </p:graphicFrame>
      <p:sp>
        <p:nvSpPr>
          <p:cNvPr id="18" name="Left Bracket 17">
            <a:extLst>
              <a:ext uri="{FF2B5EF4-FFF2-40B4-BE49-F238E27FC236}">
                <a16:creationId xmlns:a16="http://schemas.microsoft.com/office/drawing/2014/main" id="{4939BD82-CDAD-42A9-8FE2-57708F09D774}"/>
              </a:ext>
            </a:extLst>
          </p:cNvPr>
          <p:cNvSpPr/>
          <p:nvPr/>
        </p:nvSpPr>
        <p:spPr>
          <a:xfrm rot="16200000">
            <a:off x="2571547" y="3412760"/>
            <a:ext cx="175309" cy="991197"/>
          </a:xfrm>
          <a:prstGeom prst="leftBracket">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9" name="Object 18">
            <a:extLst>
              <a:ext uri="{FF2B5EF4-FFF2-40B4-BE49-F238E27FC236}">
                <a16:creationId xmlns:a16="http://schemas.microsoft.com/office/drawing/2014/main" id="{B43FCCB7-B052-414E-8E62-1AAF4D592320}"/>
              </a:ext>
            </a:extLst>
          </p:cNvPr>
          <p:cNvGraphicFramePr>
            <a:graphicFrameLocks noChangeAspect="1"/>
          </p:cNvGraphicFramePr>
          <p:nvPr>
            <p:extLst>
              <p:ext uri="{D42A27DB-BD31-4B8C-83A1-F6EECF244321}">
                <p14:modId xmlns:p14="http://schemas.microsoft.com/office/powerpoint/2010/main" val="3096017853"/>
              </p:ext>
            </p:extLst>
          </p:nvPr>
        </p:nvGraphicFramePr>
        <p:xfrm>
          <a:off x="2245073" y="4152998"/>
          <a:ext cx="897865" cy="391796"/>
        </p:xfrm>
        <a:graphic>
          <a:graphicData uri="http://schemas.openxmlformats.org/presentationml/2006/ole">
            <mc:AlternateContent xmlns:mc="http://schemas.openxmlformats.org/markup-compatibility/2006">
              <mc:Choice xmlns:v="urn:schemas-microsoft-com:vml" Requires="v">
                <p:oleObj name="Equation" r:id="rId4" imgW="698400" imgH="304560" progId="Equation.DSMT4">
                  <p:embed/>
                </p:oleObj>
              </mc:Choice>
              <mc:Fallback>
                <p:oleObj name="Equation" r:id="rId4" imgW="698400" imgH="304560" progId="Equation.DSMT4">
                  <p:embed/>
                  <p:pic>
                    <p:nvPicPr>
                      <p:cNvPr id="22" name="Object 21">
                        <a:extLst>
                          <a:ext uri="{FF2B5EF4-FFF2-40B4-BE49-F238E27FC236}">
                            <a16:creationId xmlns:a16="http://schemas.microsoft.com/office/drawing/2014/main" id="{542A4238-94CF-4123-8465-B42DFA200972}"/>
                          </a:ext>
                        </a:extLst>
                      </p:cNvPr>
                      <p:cNvPicPr/>
                      <p:nvPr/>
                    </p:nvPicPr>
                    <p:blipFill>
                      <a:blip r:embed="rId5"/>
                      <a:stretch>
                        <a:fillRect/>
                      </a:stretch>
                    </p:blipFill>
                    <p:spPr>
                      <a:xfrm>
                        <a:off x="2245073" y="4152998"/>
                        <a:ext cx="897865" cy="391796"/>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1F86E5D2-5807-46F4-8E74-C68DED2AD7CD}"/>
              </a:ext>
            </a:extLst>
          </p:cNvPr>
          <p:cNvSpPr txBox="1"/>
          <p:nvPr/>
        </p:nvSpPr>
        <p:spPr>
          <a:xfrm>
            <a:off x="5823380" y="1399576"/>
            <a:ext cx="6185713" cy="1354217"/>
          </a:xfrm>
          <a:prstGeom prst="rect">
            <a:avLst/>
          </a:prstGeom>
          <a:noFill/>
          <a:ln>
            <a:solidFill>
              <a:schemeClr val="accent1"/>
            </a:solidFill>
          </a:ln>
        </p:spPr>
        <p:txBody>
          <a:bodyPr wrap="square" rtlCol="0">
            <a:spAutoFit/>
          </a:bodyPr>
          <a:lstStyle/>
          <a:p>
            <a:r>
              <a:rPr lang="en-US" b="1" dirty="0"/>
              <a:t>Positive current convention: </a:t>
            </a:r>
          </a:p>
          <a:p>
            <a:r>
              <a:rPr lang="en-US" sz="1600" dirty="0"/>
              <a:t>So you see that the electrons were traveling counterclockwise.  But it’s convenient to think of it differently (but equivalently), that the positively charged ‘hole’ was traveling clockwise.  This is the convention used in circuit analysis.  </a:t>
            </a:r>
          </a:p>
        </p:txBody>
      </p:sp>
      <p:sp>
        <p:nvSpPr>
          <p:cNvPr id="21" name="TextBox 20">
            <a:extLst>
              <a:ext uri="{FF2B5EF4-FFF2-40B4-BE49-F238E27FC236}">
                <a16:creationId xmlns:a16="http://schemas.microsoft.com/office/drawing/2014/main" id="{D7CD7E13-F0FA-4221-B9EF-9BFFE7ECB700}"/>
              </a:ext>
            </a:extLst>
          </p:cNvPr>
          <p:cNvSpPr txBox="1"/>
          <p:nvPr/>
        </p:nvSpPr>
        <p:spPr>
          <a:xfrm>
            <a:off x="5823380" y="3235929"/>
            <a:ext cx="6061000" cy="584775"/>
          </a:xfrm>
          <a:prstGeom prst="rect">
            <a:avLst/>
          </a:prstGeom>
          <a:noFill/>
          <a:ln>
            <a:solidFill>
              <a:schemeClr val="accent1"/>
            </a:solidFill>
          </a:ln>
        </p:spPr>
        <p:txBody>
          <a:bodyPr wrap="square" rtlCol="0">
            <a:spAutoFit/>
          </a:bodyPr>
          <a:lstStyle/>
          <a:p>
            <a:r>
              <a:rPr lang="en-US" sz="1600" dirty="0"/>
              <a:t>A battery can transport only so much charge </a:t>
            </a:r>
            <a:r>
              <a:rPr lang="en-US" sz="1600" dirty="0" err="1"/>
              <a:t>Q</a:t>
            </a:r>
            <a:r>
              <a:rPr lang="en-US" sz="1600" baseline="-25000" dirty="0" err="1"/>
              <a:t>max</a:t>
            </a:r>
            <a:r>
              <a:rPr lang="en-US" sz="1600" dirty="0"/>
              <a:t> before it, in this case, dissolves.</a:t>
            </a:r>
          </a:p>
        </p:txBody>
      </p:sp>
      <p:sp>
        <p:nvSpPr>
          <p:cNvPr id="22" name="TextBox 21">
            <a:extLst>
              <a:ext uri="{FF2B5EF4-FFF2-40B4-BE49-F238E27FC236}">
                <a16:creationId xmlns:a16="http://schemas.microsoft.com/office/drawing/2014/main" id="{100E3C10-AE27-4591-B715-3C8B54FB27ED}"/>
              </a:ext>
            </a:extLst>
          </p:cNvPr>
          <p:cNvSpPr txBox="1"/>
          <p:nvPr/>
        </p:nvSpPr>
        <p:spPr>
          <a:xfrm>
            <a:off x="5823380" y="4152998"/>
            <a:ext cx="5703210" cy="830997"/>
          </a:xfrm>
          <a:prstGeom prst="rect">
            <a:avLst/>
          </a:prstGeom>
          <a:noFill/>
          <a:ln>
            <a:solidFill>
              <a:schemeClr val="accent1"/>
            </a:solidFill>
          </a:ln>
        </p:spPr>
        <p:txBody>
          <a:bodyPr wrap="square" rtlCol="0">
            <a:spAutoFit/>
          </a:bodyPr>
          <a:lstStyle/>
          <a:p>
            <a:r>
              <a:rPr lang="en-US" sz="1600" dirty="0"/>
              <a:t>The work the battery does on a charge q (q was 2e in our example, but generalizing now) as it crosses the terminals, is: W = ΔPE</a:t>
            </a:r>
            <a:r>
              <a:rPr lang="en-US" sz="1600" baseline="-25000" dirty="0"/>
              <a:t>E</a:t>
            </a:r>
            <a:r>
              <a:rPr lang="en-US" sz="1600" dirty="0"/>
              <a:t> = q</a:t>
            </a:r>
            <a:r>
              <a:rPr lang="el-GR" sz="1600" dirty="0"/>
              <a:t>Δ</a:t>
            </a:r>
            <a:r>
              <a:rPr lang="en-US" sz="1600" dirty="0"/>
              <a:t>V.</a:t>
            </a:r>
          </a:p>
        </p:txBody>
      </p:sp>
      <p:sp>
        <p:nvSpPr>
          <p:cNvPr id="23" name="TextBox 22">
            <a:extLst>
              <a:ext uri="{FF2B5EF4-FFF2-40B4-BE49-F238E27FC236}">
                <a16:creationId xmlns:a16="http://schemas.microsoft.com/office/drawing/2014/main" id="{F4F9A141-13E7-4423-82B9-DAC2510151D4}"/>
              </a:ext>
            </a:extLst>
          </p:cNvPr>
          <p:cNvSpPr txBox="1"/>
          <p:nvPr/>
        </p:nvSpPr>
        <p:spPr>
          <a:xfrm>
            <a:off x="5823380" y="5392200"/>
            <a:ext cx="6061000" cy="584775"/>
          </a:xfrm>
          <a:prstGeom prst="rect">
            <a:avLst/>
          </a:prstGeom>
          <a:noFill/>
          <a:ln>
            <a:solidFill>
              <a:schemeClr val="accent1"/>
            </a:solidFill>
          </a:ln>
        </p:spPr>
        <p:txBody>
          <a:bodyPr wrap="square" rtlCol="0">
            <a:spAutoFit/>
          </a:bodyPr>
          <a:lstStyle/>
          <a:p>
            <a:r>
              <a:rPr lang="en-US" sz="1600" dirty="0"/>
              <a:t>The rate at which it does work is the power: P = </a:t>
            </a:r>
            <a:r>
              <a:rPr lang="en-US" sz="1600" dirty="0" err="1"/>
              <a:t>dW</a:t>
            </a:r>
            <a:r>
              <a:rPr lang="en-US" sz="1600" dirty="0"/>
              <a:t>/</a:t>
            </a:r>
            <a:r>
              <a:rPr lang="en-US" sz="1600" dirty="0" err="1"/>
              <a:t>dt</a:t>
            </a:r>
            <a:r>
              <a:rPr lang="en-US" sz="1600" dirty="0"/>
              <a:t> = (</a:t>
            </a:r>
            <a:r>
              <a:rPr lang="en-US" sz="1600" dirty="0" err="1"/>
              <a:t>dq</a:t>
            </a:r>
            <a:r>
              <a:rPr lang="en-US" sz="1600" dirty="0"/>
              <a:t>/</a:t>
            </a:r>
            <a:r>
              <a:rPr lang="en-US" sz="1600" dirty="0" err="1"/>
              <a:t>dt</a:t>
            </a:r>
            <a:r>
              <a:rPr lang="en-US" sz="1600" dirty="0"/>
              <a:t>)</a:t>
            </a:r>
            <a:r>
              <a:rPr lang="el-GR" sz="1600" dirty="0"/>
              <a:t>Δ</a:t>
            </a:r>
            <a:r>
              <a:rPr lang="en-US" sz="1600" dirty="0"/>
              <a:t>V = I</a:t>
            </a:r>
            <a:r>
              <a:rPr lang="el-GR" sz="1600" dirty="0"/>
              <a:t>Δ</a:t>
            </a:r>
            <a:r>
              <a:rPr lang="en-US" sz="1600" dirty="0"/>
              <a:t>V, where we define the current I = </a:t>
            </a:r>
            <a:r>
              <a:rPr lang="en-US" sz="1600" dirty="0" err="1"/>
              <a:t>dq</a:t>
            </a:r>
            <a:r>
              <a:rPr lang="en-US" sz="1600" dirty="0"/>
              <a:t>/</a:t>
            </a:r>
            <a:r>
              <a:rPr lang="en-US" sz="1600" dirty="0" err="1"/>
              <a:t>dt.</a:t>
            </a:r>
            <a:endParaRPr lang="en-US" sz="1600" dirty="0"/>
          </a:p>
        </p:txBody>
      </p:sp>
      <p:cxnSp>
        <p:nvCxnSpPr>
          <p:cNvPr id="3" name="Straight Arrow Connector 2">
            <a:extLst>
              <a:ext uri="{FF2B5EF4-FFF2-40B4-BE49-F238E27FC236}">
                <a16:creationId xmlns:a16="http://schemas.microsoft.com/office/drawing/2014/main" id="{C1869FFF-0C49-4B2B-9C84-BBDB2F52B392}"/>
              </a:ext>
            </a:extLst>
          </p:cNvPr>
          <p:cNvCxnSpPr/>
          <p:nvPr/>
        </p:nvCxnSpPr>
        <p:spPr>
          <a:xfrm>
            <a:off x="2070224" y="2953944"/>
            <a:ext cx="998029"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0FB1A0B-098A-4493-BF3D-256EC61B4BC6}"/>
              </a:ext>
            </a:extLst>
          </p:cNvPr>
          <p:cNvCxnSpPr/>
          <p:nvPr/>
        </p:nvCxnSpPr>
        <p:spPr>
          <a:xfrm>
            <a:off x="2070223" y="2753793"/>
            <a:ext cx="998029"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F2730E9-29CE-490D-B4B5-A074D5CC9B77}"/>
              </a:ext>
            </a:extLst>
          </p:cNvPr>
          <p:cNvCxnSpPr/>
          <p:nvPr/>
        </p:nvCxnSpPr>
        <p:spPr>
          <a:xfrm>
            <a:off x="2070224" y="3126223"/>
            <a:ext cx="998029"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CB41693-7CB0-4F59-955D-2EACD19A9245}"/>
              </a:ext>
            </a:extLst>
          </p:cNvPr>
          <p:cNvCxnSpPr>
            <a:cxnSpLocks/>
          </p:cNvCxnSpPr>
          <p:nvPr/>
        </p:nvCxnSpPr>
        <p:spPr>
          <a:xfrm flipV="1">
            <a:off x="1652782" y="1424222"/>
            <a:ext cx="0" cy="67495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2C7F60A-C08E-4C09-8A7F-3259FBE4CA5D}"/>
              </a:ext>
            </a:extLst>
          </p:cNvPr>
          <p:cNvCxnSpPr>
            <a:cxnSpLocks/>
          </p:cNvCxnSpPr>
          <p:nvPr/>
        </p:nvCxnSpPr>
        <p:spPr>
          <a:xfrm>
            <a:off x="1920908" y="1444100"/>
            <a:ext cx="648331"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8521F95-3EE4-4B12-9337-70A5A3C638CB}"/>
              </a:ext>
            </a:extLst>
          </p:cNvPr>
          <p:cNvCxnSpPr>
            <a:cxnSpLocks/>
          </p:cNvCxnSpPr>
          <p:nvPr/>
        </p:nvCxnSpPr>
        <p:spPr>
          <a:xfrm>
            <a:off x="2675154" y="1444100"/>
            <a:ext cx="648331"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3D78F68-21BA-4139-91D3-0CA1940383FE}"/>
              </a:ext>
            </a:extLst>
          </p:cNvPr>
          <p:cNvCxnSpPr>
            <a:cxnSpLocks/>
          </p:cNvCxnSpPr>
          <p:nvPr/>
        </p:nvCxnSpPr>
        <p:spPr>
          <a:xfrm>
            <a:off x="3514712" y="1468043"/>
            <a:ext cx="0" cy="587314"/>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D4B1A09-BF96-4B6A-A0AC-67CD755B8DD1}"/>
              </a:ext>
            </a:extLst>
          </p:cNvPr>
          <p:cNvSpPr txBox="1"/>
          <p:nvPr/>
        </p:nvSpPr>
        <p:spPr>
          <a:xfrm>
            <a:off x="1853903" y="1049195"/>
            <a:ext cx="309700" cy="400110"/>
          </a:xfrm>
          <a:prstGeom prst="rect">
            <a:avLst/>
          </a:prstGeom>
          <a:noFill/>
        </p:spPr>
        <p:txBody>
          <a:bodyPr wrap="none" rtlCol="0">
            <a:spAutoFit/>
          </a:bodyPr>
          <a:lstStyle/>
          <a:p>
            <a:r>
              <a:rPr lang="en-US" sz="2000" dirty="0">
                <a:solidFill>
                  <a:schemeClr val="accent2">
                    <a:lumMod val="75000"/>
                  </a:schemeClr>
                </a:solidFill>
              </a:rPr>
              <a:t>E</a:t>
            </a:r>
          </a:p>
        </p:txBody>
      </p:sp>
      <p:sp>
        <p:nvSpPr>
          <p:cNvPr id="27" name="TextBox 26">
            <a:extLst>
              <a:ext uri="{FF2B5EF4-FFF2-40B4-BE49-F238E27FC236}">
                <a16:creationId xmlns:a16="http://schemas.microsoft.com/office/drawing/2014/main" id="{6DCA7CE3-15F4-4521-84B4-D3365D82EB2F}"/>
              </a:ext>
            </a:extLst>
          </p:cNvPr>
          <p:cNvSpPr txBox="1"/>
          <p:nvPr/>
        </p:nvSpPr>
        <p:spPr>
          <a:xfrm>
            <a:off x="2339806" y="3090354"/>
            <a:ext cx="335348" cy="461665"/>
          </a:xfrm>
          <a:prstGeom prst="rect">
            <a:avLst/>
          </a:prstGeom>
          <a:noFill/>
        </p:spPr>
        <p:txBody>
          <a:bodyPr wrap="none" rtlCol="0">
            <a:spAutoFit/>
          </a:bodyPr>
          <a:lstStyle/>
          <a:p>
            <a:r>
              <a:rPr lang="en-US" sz="2400" dirty="0">
                <a:solidFill>
                  <a:schemeClr val="accent2">
                    <a:lumMod val="75000"/>
                  </a:schemeClr>
                </a:solidFill>
              </a:rPr>
              <a:t>E</a:t>
            </a:r>
          </a:p>
        </p:txBody>
      </p:sp>
      <p:sp>
        <p:nvSpPr>
          <p:cNvPr id="8" name="TextBox 7">
            <a:extLst>
              <a:ext uri="{FF2B5EF4-FFF2-40B4-BE49-F238E27FC236}">
                <a16:creationId xmlns:a16="http://schemas.microsoft.com/office/drawing/2014/main" id="{A37B95C9-A010-442D-89AB-6DA0E9007FBC}"/>
              </a:ext>
            </a:extLst>
          </p:cNvPr>
          <p:cNvSpPr txBox="1"/>
          <p:nvPr/>
        </p:nvSpPr>
        <p:spPr>
          <a:xfrm>
            <a:off x="182908" y="4749890"/>
            <a:ext cx="5363128" cy="1815882"/>
          </a:xfrm>
          <a:prstGeom prst="rect">
            <a:avLst/>
          </a:prstGeom>
          <a:noFill/>
          <a:ln>
            <a:solidFill>
              <a:srgbClr val="0070C0"/>
            </a:solidFill>
          </a:ln>
        </p:spPr>
        <p:txBody>
          <a:bodyPr wrap="square" rtlCol="0">
            <a:spAutoFit/>
          </a:bodyPr>
          <a:lstStyle/>
          <a:p>
            <a:r>
              <a:rPr lang="en-US" sz="1600" b="1" dirty="0"/>
              <a:t>Synopsis: </a:t>
            </a:r>
          </a:p>
          <a:p>
            <a:pPr marL="342900" indent="-342900">
              <a:buAutoNum type="arabicPeriod"/>
            </a:pPr>
            <a:r>
              <a:rPr lang="en-US" sz="1600" dirty="0"/>
              <a:t>Cu</a:t>
            </a:r>
            <a:r>
              <a:rPr lang="en-US" sz="1600" baseline="30000" dirty="0"/>
              <a:t>2+</a:t>
            </a:r>
            <a:r>
              <a:rPr lang="en-US" sz="1600" dirty="0"/>
              <a:t> plates onto anode making it positive.</a:t>
            </a:r>
          </a:p>
          <a:p>
            <a:pPr marL="342900" indent="-342900">
              <a:buAutoNum type="arabicPeriod"/>
            </a:pPr>
            <a:r>
              <a:rPr lang="en-US" sz="1600" dirty="0"/>
              <a:t>Zn</a:t>
            </a:r>
            <a:r>
              <a:rPr lang="en-US" sz="1600" baseline="30000" dirty="0"/>
              <a:t>2+</a:t>
            </a:r>
            <a:r>
              <a:rPr lang="en-US" sz="1600" dirty="0"/>
              <a:t> dissolves off cathode, making it negative.</a:t>
            </a:r>
          </a:p>
          <a:p>
            <a:pPr marL="342900" indent="-342900">
              <a:buAutoNum type="arabicPeriod"/>
            </a:pPr>
            <a:r>
              <a:rPr lang="en-US" sz="1600" dirty="0"/>
              <a:t>Electric field, </a:t>
            </a:r>
            <a:r>
              <a:rPr lang="en-US" sz="1600" b="1" dirty="0">
                <a:solidFill>
                  <a:schemeClr val="accent2">
                    <a:lumMod val="75000"/>
                  </a:schemeClr>
                </a:solidFill>
              </a:rPr>
              <a:t>E</a:t>
            </a:r>
            <a:r>
              <a:rPr lang="en-US" sz="1600" dirty="0"/>
              <a:t>, is set up pulling electrons through wire from cathode to anode through potential difference </a:t>
            </a:r>
            <a:r>
              <a:rPr lang="el-GR" sz="1600" dirty="0"/>
              <a:t>Δ</a:t>
            </a:r>
            <a:r>
              <a:rPr lang="en-US" sz="1600" dirty="0"/>
              <a:t>V but opposing their return.</a:t>
            </a:r>
          </a:p>
          <a:p>
            <a:pPr marL="342900" indent="-342900">
              <a:buAutoNum type="arabicPeriod" startAt="4"/>
            </a:pPr>
            <a:r>
              <a:rPr lang="en-US" sz="1600" dirty="0"/>
              <a:t>Chemical reaction transports electrons back to cathode. </a:t>
            </a:r>
          </a:p>
        </p:txBody>
      </p:sp>
      <p:sp>
        <p:nvSpPr>
          <p:cNvPr id="2" name="TextBox 1">
            <a:extLst>
              <a:ext uri="{FF2B5EF4-FFF2-40B4-BE49-F238E27FC236}">
                <a16:creationId xmlns:a16="http://schemas.microsoft.com/office/drawing/2014/main" id="{5D0C54C2-37D5-5E63-9FF4-A3659648DECD}"/>
              </a:ext>
            </a:extLst>
          </p:cNvPr>
          <p:cNvSpPr txBox="1"/>
          <p:nvPr/>
        </p:nvSpPr>
        <p:spPr>
          <a:xfrm>
            <a:off x="2245073" y="1117400"/>
            <a:ext cx="998029" cy="369332"/>
          </a:xfrm>
          <a:prstGeom prst="rect">
            <a:avLst/>
          </a:prstGeom>
          <a:noFill/>
        </p:spPr>
        <p:txBody>
          <a:bodyPr wrap="square" rtlCol="0">
            <a:spAutoFit/>
          </a:bodyPr>
          <a:lstStyle/>
          <a:p>
            <a:r>
              <a:rPr lang="en-US"/>
              <a:t>device</a:t>
            </a:r>
          </a:p>
        </p:txBody>
      </p:sp>
    </p:spTree>
    <p:extLst>
      <p:ext uri="{BB962C8B-B14F-4D97-AF65-F5344CB8AC3E}">
        <p14:creationId xmlns:p14="http://schemas.microsoft.com/office/powerpoint/2010/main" val="192276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1582</TotalTime>
  <Words>1014</Words>
  <Application>Microsoft Office PowerPoint</Application>
  <PresentationFormat>Widescreen</PresentationFormat>
  <Paragraphs>114</Paragraphs>
  <Slides>7</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7</vt:i4>
      </vt:variant>
    </vt:vector>
  </HeadingPairs>
  <TitlesOfParts>
    <vt:vector size="13" baseType="lpstr">
      <vt:lpstr>Arial</vt:lpstr>
      <vt:lpstr>Calibri</vt:lpstr>
      <vt:lpstr>Calibri Light</vt:lpstr>
      <vt:lpstr>Office Theme</vt:lpstr>
      <vt:lpstr>Bitmap Image</vt:lpstr>
      <vt:lpstr>Equation</vt:lpstr>
      <vt:lpstr>B. Circuits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B.1 Batteries and Current</dc:title>
  <dc:creator>Andrew Douglas</dc:creator>
  <cp:lastModifiedBy>Andrew Douglas</cp:lastModifiedBy>
  <cp:revision>111</cp:revision>
  <dcterms:created xsi:type="dcterms:W3CDTF">2018-04-29T22:51:28Z</dcterms:created>
  <dcterms:modified xsi:type="dcterms:W3CDTF">2025-08-29T16:47:11Z</dcterms:modified>
</cp:coreProperties>
</file>